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6"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3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BE2CDA-2111-4463-B2CA-A3A458E21986}" type="datetimeFigureOut">
              <a:rPr lang="es-CO" smtClean="0"/>
              <a:t>21/08/2015</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CF7772-5693-4094-B20B-A2659C55BE3B}" type="slidenum">
              <a:rPr lang="es-CO" smtClean="0"/>
              <a:t>‹Nº›</a:t>
            </a:fld>
            <a:endParaRPr lang="es-CO"/>
          </a:p>
        </p:txBody>
      </p:sp>
    </p:spTree>
    <p:extLst>
      <p:ext uri="{BB962C8B-B14F-4D97-AF65-F5344CB8AC3E}">
        <p14:creationId xmlns:p14="http://schemas.microsoft.com/office/powerpoint/2010/main" val="237978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7BCF7772-5693-4094-B20B-A2659C55BE3B}" type="slidenum">
              <a:rPr lang="es-CO" smtClean="0"/>
              <a:t>12</a:t>
            </a:fld>
            <a:endParaRPr lang="es-CO"/>
          </a:p>
        </p:txBody>
      </p:sp>
    </p:spTree>
    <p:extLst>
      <p:ext uri="{BB962C8B-B14F-4D97-AF65-F5344CB8AC3E}">
        <p14:creationId xmlns:p14="http://schemas.microsoft.com/office/powerpoint/2010/main" val="97860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133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82DD0C-4DC8-43DD-AB11-5D77FA48A502}" type="slidenum">
              <a:rPr lang="es-CO" altLang="es-CO" smtClean="0">
                <a:latin typeface="Arial" pitchFamily="34" charset="0"/>
              </a:rPr>
              <a:pPr eaLnBrk="1" hangingPunct="1">
                <a:spcBef>
                  <a:spcPct val="0"/>
                </a:spcBef>
              </a:pPr>
              <a:t>14</a:t>
            </a:fld>
            <a:endParaRPr lang="es-CO" altLang="es-CO"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306147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316051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128344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3251630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207237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233031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316594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65914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294961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232954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C8A140D-6751-44F4-A961-8E44AC8005BB}" type="datetimeFigureOut">
              <a:rPr lang="es-CO" smtClean="0"/>
              <a:t>21/08/2015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06DE9910-9D05-472D-97F2-B3FEBAB6E510}" type="slidenum">
              <a:rPr lang="es-CO" smtClean="0"/>
              <a:t>‹Nº›</a:t>
            </a:fld>
            <a:endParaRPr lang="es-CO"/>
          </a:p>
        </p:txBody>
      </p:sp>
    </p:spTree>
    <p:extLst>
      <p:ext uri="{BB962C8B-B14F-4D97-AF65-F5344CB8AC3E}">
        <p14:creationId xmlns:p14="http://schemas.microsoft.com/office/powerpoint/2010/main" val="204252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A140D-6751-44F4-A961-8E44AC8005BB}" type="datetimeFigureOut">
              <a:rPr lang="es-CO" smtClean="0"/>
              <a:t>21/08/2015</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E9910-9D05-472D-97F2-B3FEBAB6E510}" type="slidenum">
              <a:rPr lang="es-CO" smtClean="0"/>
              <a:t>‹Nº›</a:t>
            </a:fld>
            <a:endParaRPr lang="es-CO"/>
          </a:p>
        </p:txBody>
      </p:sp>
    </p:spTree>
    <p:extLst>
      <p:ext uri="{BB962C8B-B14F-4D97-AF65-F5344CB8AC3E}">
        <p14:creationId xmlns:p14="http://schemas.microsoft.com/office/powerpoint/2010/main" val="2427688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image" Target="../media/image1.jpe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jpeg"/><Relationship Id="rId7"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85.jpe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p:txBody>
          <a:bodyPr/>
          <a:lstStyle/>
          <a:p>
            <a:endParaRPr lang="es-CO"/>
          </a:p>
        </p:txBody>
      </p:sp>
      <p:sp>
        <p:nvSpPr>
          <p:cNvPr id="6" name="5 Subtítulo"/>
          <p:cNvSpPr>
            <a:spLocks noGrp="1"/>
          </p:cNvSpPr>
          <p:nvPr>
            <p:ph type="subTitle" idx="1"/>
          </p:nvPr>
        </p:nvSpPr>
        <p:spPr/>
        <p:txBody>
          <a:bodyPr/>
          <a:lstStyle/>
          <a:p>
            <a:endParaRPr lang="es-CO"/>
          </a:p>
        </p:txBody>
      </p:sp>
      <p:pic>
        <p:nvPicPr>
          <p:cNvPr id="4" name="3 Imagen" descr="Plantilla Presentación.jpg"/>
          <p:cNvPicPr>
            <a:picLocks noChangeAspect="1"/>
          </p:cNvPicPr>
          <p:nvPr/>
        </p:nvPicPr>
        <p:blipFill>
          <a:blip r:embed="rId2" cstate="print"/>
          <a:stretch>
            <a:fillRect/>
          </a:stretch>
        </p:blipFill>
        <p:spPr>
          <a:xfrm>
            <a:off x="36512"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46" y="2780928"/>
            <a:ext cx="826022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716993" y="1163253"/>
            <a:ext cx="8001742" cy="646331"/>
          </a:xfrm>
          <a:prstGeom prst="rect">
            <a:avLst/>
          </a:prstGeom>
          <a:noFill/>
        </p:spPr>
        <p:txBody>
          <a:bodyPr wrap="none" rtlCol="0">
            <a:spAutoFit/>
          </a:bodyPr>
          <a:lstStyle/>
          <a:p>
            <a:r>
              <a:rPr lang="es-CO" sz="3600" b="1" dirty="0" smtClean="0">
                <a:effectLst>
                  <a:outerShdw blurRad="38100" dist="38100" dir="2700000" algn="tl">
                    <a:srgbClr val="000000">
                      <a:alpha val="43137"/>
                    </a:srgbClr>
                  </a:outerShdw>
                </a:effectLst>
              </a:rPr>
              <a:t>PARQUE NACIONAL NATURAL GORGONA</a:t>
            </a:r>
            <a:endParaRPr lang="es-CO" sz="3600" b="1" dirty="0">
              <a:effectLst>
                <a:outerShdw blurRad="38100" dist="38100" dir="2700000" algn="tl">
                  <a:srgbClr val="000000">
                    <a:alpha val="43137"/>
                  </a:srgbClr>
                </a:outerShdw>
              </a:effectLst>
            </a:endParaRPr>
          </a:p>
        </p:txBody>
      </p:sp>
      <p:sp>
        <p:nvSpPr>
          <p:cNvPr id="8" name="7 CuadroTexto"/>
          <p:cNvSpPr txBox="1"/>
          <p:nvPr/>
        </p:nvSpPr>
        <p:spPr>
          <a:xfrm>
            <a:off x="876754" y="1868873"/>
            <a:ext cx="7682220" cy="707886"/>
          </a:xfrm>
          <a:prstGeom prst="rect">
            <a:avLst/>
          </a:prstGeom>
          <a:noFill/>
        </p:spPr>
        <p:txBody>
          <a:bodyPr wrap="square" rtlCol="0">
            <a:spAutoFit/>
          </a:bodyPr>
          <a:lstStyle/>
          <a:p>
            <a:pPr algn="ctr"/>
            <a:r>
              <a:rPr lang="es-CO" sz="2000" b="1" dirty="0" smtClean="0"/>
              <a:t>30 AÑOS CONSERVANDO EL PATRIMONIO NATURAL </a:t>
            </a:r>
          </a:p>
          <a:p>
            <a:pPr algn="ctr"/>
            <a:r>
              <a:rPr lang="es-CO" sz="2000" b="1" dirty="0" smtClean="0"/>
              <a:t>Y CULTURAL  EN LA ISLA CIENCIA</a:t>
            </a:r>
            <a:endParaRPr lang="es-CO" sz="2000" b="1" dirty="0"/>
          </a:p>
        </p:txBody>
      </p:sp>
    </p:spTree>
    <p:extLst>
      <p:ext uri="{BB962C8B-B14F-4D97-AF65-F5344CB8AC3E}">
        <p14:creationId xmlns:p14="http://schemas.microsoft.com/office/powerpoint/2010/main" val="3032994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15625" y="27384"/>
            <a:ext cx="9144000" cy="6858000"/>
          </a:xfrm>
          <a:prstGeom prst="rect">
            <a:avLst/>
          </a:prstGeom>
        </p:spPr>
      </p:pic>
      <p:sp>
        <p:nvSpPr>
          <p:cNvPr id="3" name="2 CuadroTexto"/>
          <p:cNvSpPr txBox="1"/>
          <p:nvPr/>
        </p:nvSpPr>
        <p:spPr>
          <a:xfrm>
            <a:off x="1846909" y="908720"/>
            <a:ext cx="5551776" cy="707886"/>
          </a:xfrm>
          <a:prstGeom prst="rect">
            <a:avLst/>
          </a:prstGeom>
          <a:noFill/>
        </p:spPr>
        <p:txBody>
          <a:bodyPr wrap="none" rtlCol="0">
            <a:spAutoFit/>
          </a:bodyPr>
          <a:lstStyle/>
          <a:p>
            <a:pPr algn="ctr"/>
            <a:r>
              <a:rPr lang="es-CO" sz="2000" b="1" dirty="0" smtClean="0"/>
              <a:t>Conformación de un comité científico que asesora </a:t>
            </a:r>
          </a:p>
          <a:p>
            <a:pPr algn="ctr"/>
            <a:r>
              <a:rPr lang="es-CO" sz="2000" b="1" dirty="0" smtClean="0"/>
              <a:t>al parque en su manejo efectivo</a:t>
            </a:r>
            <a:endParaRPr lang="es-CO" sz="2000" b="1" dirty="0"/>
          </a:p>
        </p:txBody>
      </p:sp>
      <p:sp>
        <p:nvSpPr>
          <p:cNvPr id="4" name="AutoShape 4" descr="Mostrando IMG_052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4" descr="Mostrando DSC0208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126"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2481" y="1705973"/>
            <a:ext cx="3453415" cy="2590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330" y="3933056"/>
            <a:ext cx="3192289" cy="239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8677" y="2383991"/>
            <a:ext cx="1440159" cy="92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6126" y="2396166"/>
            <a:ext cx="1890711" cy="60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8685" y="2297014"/>
            <a:ext cx="1009579" cy="100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8393" y="3306591"/>
            <a:ext cx="1855858" cy="84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4251" y="3085450"/>
            <a:ext cx="864096" cy="107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8474" y="3226905"/>
            <a:ext cx="977989" cy="93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6463" y="3221942"/>
            <a:ext cx="1143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5347" y="4102959"/>
            <a:ext cx="948661" cy="94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6" name="Picture 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6375" y="4082364"/>
            <a:ext cx="807713" cy="969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7"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92671" y="4102959"/>
            <a:ext cx="1033840" cy="83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39647" y="4121625"/>
            <a:ext cx="2140831" cy="796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9" name="Picture 1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53580" y="5051620"/>
            <a:ext cx="707901" cy="94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610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36512" y="99392"/>
            <a:ext cx="9144000" cy="6858000"/>
          </a:xfrm>
          <a:prstGeom prst="rect">
            <a:avLst/>
          </a:prstGeom>
        </p:spPr>
      </p:pic>
      <p:sp>
        <p:nvSpPr>
          <p:cNvPr id="3" name="2 CuadroTexto"/>
          <p:cNvSpPr txBox="1"/>
          <p:nvPr/>
        </p:nvSpPr>
        <p:spPr>
          <a:xfrm>
            <a:off x="370112" y="908720"/>
            <a:ext cx="8505405" cy="400110"/>
          </a:xfrm>
          <a:prstGeom prst="rect">
            <a:avLst/>
          </a:prstGeom>
          <a:noFill/>
        </p:spPr>
        <p:txBody>
          <a:bodyPr wrap="none" rtlCol="0">
            <a:spAutoFit/>
          </a:bodyPr>
          <a:lstStyle/>
          <a:p>
            <a:pPr algn="ctr"/>
            <a:r>
              <a:rPr lang="es-CO" sz="2000" b="1" dirty="0" smtClean="0"/>
              <a:t>Acuerdo de uso con la comunidad de pescadores artesanales de </a:t>
            </a:r>
            <a:r>
              <a:rPr lang="es-CO" sz="2000" b="1" dirty="0" err="1" smtClean="0"/>
              <a:t>Bazan</a:t>
            </a:r>
            <a:r>
              <a:rPr lang="es-CO" sz="2000" b="1" dirty="0" smtClean="0"/>
              <a:t>, Nariño</a:t>
            </a:r>
            <a:endParaRPr lang="es-CO" sz="2000" b="1" dirty="0"/>
          </a:p>
        </p:txBody>
      </p:sp>
      <p:sp>
        <p:nvSpPr>
          <p:cNvPr id="4" name="AutoShape 4" descr="Mostrando IMG_052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4" descr="Mostrando DSC0208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2" y="1484784"/>
            <a:ext cx="3383160" cy="2537370"/>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563" y="4470232"/>
            <a:ext cx="2521954" cy="206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780004"/>
            <a:ext cx="2534524" cy="144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262789"/>
            <a:ext cx="3744880" cy="288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9286" y="4293096"/>
            <a:ext cx="3154178" cy="21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453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3" cstate="print"/>
          <a:stretch>
            <a:fillRect/>
          </a:stretch>
        </p:blipFill>
        <p:spPr>
          <a:xfrm>
            <a:off x="0" y="44624"/>
            <a:ext cx="9144000" cy="6858000"/>
          </a:xfrm>
          <a:prstGeom prst="rect">
            <a:avLst/>
          </a:prstGeom>
        </p:spPr>
      </p:pic>
      <p:sp>
        <p:nvSpPr>
          <p:cNvPr id="8" name="7 Marcador de texto"/>
          <p:cNvSpPr txBox="1">
            <a:spLocks/>
          </p:cNvSpPr>
          <p:nvPr/>
        </p:nvSpPr>
        <p:spPr>
          <a:xfrm>
            <a:off x="-324544" y="952873"/>
            <a:ext cx="8258204" cy="639762"/>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2400" b="1" dirty="0" smtClean="0">
                <a:solidFill>
                  <a:schemeClr val="tx1"/>
                </a:solidFill>
              </a:rPr>
              <a:t>Valoración social – comunicación comunitaria</a:t>
            </a:r>
            <a:endParaRPr lang="es-CO" sz="2400" b="1" dirty="0">
              <a:solidFill>
                <a:schemeClr val="tx1"/>
              </a:solidFill>
            </a:endParaRPr>
          </a:p>
        </p:txBody>
      </p:sp>
      <p:sp>
        <p:nvSpPr>
          <p:cNvPr id="3" name="2 Rectángulo"/>
          <p:cNvSpPr/>
          <p:nvPr/>
        </p:nvSpPr>
        <p:spPr>
          <a:xfrm>
            <a:off x="179512" y="1412776"/>
            <a:ext cx="5184575" cy="4955203"/>
          </a:xfrm>
          <a:prstGeom prst="rect">
            <a:avLst/>
          </a:prstGeom>
        </p:spPr>
        <p:txBody>
          <a:bodyPr wrap="square">
            <a:spAutoFit/>
          </a:bodyPr>
          <a:lstStyle/>
          <a:p>
            <a:r>
              <a:rPr lang="es-CO" sz="1600" dirty="0" smtClean="0"/>
              <a:t>Educación ambiental  - valoración social :</a:t>
            </a:r>
          </a:p>
          <a:p>
            <a:r>
              <a:rPr lang="es-CO" sz="1600" dirty="0" smtClean="0"/>
              <a:t>Instituciones </a:t>
            </a:r>
            <a:r>
              <a:rPr lang="es-CO" sz="1600" dirty="0"/>
              <a:t>educativas de </a:t>
            </a:r>
            <a:r>
              <a:rPr lang="es-CO" sz="1600" dirty="0" smtClean="0"/>
              <a:t>Guapi y</a:t>
            </a:r>
          </a:p>
          <a:p>
            <a:r>
              <a:rPr lang="es-CO" sz="1600" dirty="0" smtClean="0"/>
              <a:t> Bazán.  Grupo </a:t>
            </a:r>
            <a:r>
              <a:rPr lang="es-CO" sz="1600" dirty="0" err="1" smtClean="0"/>
              <a:t>etnoambiental</a:t>
            </a:r>
            <a:r>
              <a:rPr lang="es-CO" sz="1600" dirty="0" smtClean="0"/>
              <a:t> de </a:t>
            </a:r>
          </a:p>
          <a:p>
            <a:r>
              <a:rPr lang="es-CO" sz="1600" dirty="0" smtClean="0"/>
              <a:t>comunicación comunitaria</a:t>
            </a:r>
          </a:p>
          <a:p>
            <a:endParaRPr lang="es-CO" dirty="0"/>
          </a:p>
          <a:p>
            <a:r>
              <a:rPr lang="es-CO" dirty="0" smtClean="0"/>
              <a:t>Prevención, control y vigilancia – </a:t>
            </a:r>
          </a:p>
          <a:p>
            <a:r>
              <a:rPr lang="es-CO" dirty="0" smtClean="0"/>
              <a:t>Articulación con fuerza publica </a:t>
            </a:r>
          </a:p>
          <a:p>
            <a:endParaRPr lang="es-CO" dirty="0"/>
          </a:p>
          <a:p>
            <a:endParaRPr lang="es-CO" dirty="0" smtClean="0"/>
          </a:p>
          <a:p>
            <a:endParaRPr lang="es-CO" dirty="0"/>
          </a:p>
          <a:p>
            <a:endParaRPr lang="es-CO" dirty="0" smtClean="0"/>
          </a:p>
          <a:p>
            <a:endParaRPr lang="es-CO" dirty="0"/>
          </a:p>
          <a:p>
            <a:endParaRPr lang="es-CO" dirty="0" smtClean="0"/>
          </a:p>
          <a:p>
            <a:endParaRPr lang="es-CO" dirty="0"/>
          </a:p>
          <a:p>
            <a:endParaRPr lang="es-CO" dirty="0" smtClean="0"/>
          </a:p>
          <a:p>
            <a:endParaRPr lang="es-CO" dirty="0"/>
          </a:p>
          <a:p>
            <a:endParaRPr lang="es-CO" dirty="0" smtClean="0"/>
          </a:p>
          <a:p>
            <a:endParaRPr lang="es-CO" dirty="0"/>
          </a:p>
        </p:txBody>
      </p:sp>
      <p:pic>
        <p:nvPicPr>
          <p:cNvPr id="1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508" y="3284984"/>
            <a:ext cx="3175715" cy="2381786"/>
          </a:xfrm>
          <a:prstGeom prst="rect">
            <a:avLst/>
          </a:prstGeom>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4840" y="1803101"/>
            <a:ext cx="3064439" cy="183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8254" y="1816125"/>
            <a:ext cx="277410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5180609"/>
            <a:ext cx="240026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430" y="3639466"/>
            <a:ext cx="3955926" cy="222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1204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0" y="116632"/>
            <a:ext cx="9144000" cy="6858000"/>
          </a:xfrm>
          <a:prstGeom prst="rect">
            <a:avLst/>
          </a:prstGeom>
        </p:spPr>
      </p:pic>
      <p:sp>
        <p:nvSpPr>
          <p:cNvPr id="8" name="7 Marcador de texto"/>
          <p:cNvSpPr txBox="1">
            <a:spLocks/>
          </p:cNvSpPr>
          <p:nvPr/>
        </p:nvSpPr>
        <p:spPr>
          <a:xfrm>
            <a:off x="-324544" y="952873"/>
            <a:ext cx="8258204" cy="639762"/>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s-CO" dirty="0">
              <a:solidFill>
                <a:schemeClr val="tx1"/>
              </a:solidFill>
            </a:endParaRPr>
          </a:p>
        </p:txBody>
      </p:sp>
      <p:sp>
        <p:nvSpPr>
          <p:cNvPr id="3" name="2 Rectángulo"/>
          <p:cNvSpPr/>
          <p:nvPr/>
        </p:nvSpPr>
        <p:spPr>
          <a:xfrm>
            <a:off x="392905" y="1059744"/>
            <a:ext cx="5760640" cy="5355312"/>
          </a:xfrm>
          <a:prstGeom prst="rect">
            <a:avLst/>
          </a:prstGeom>
        </p:spPr>
        <p:txBody>
          <a:bodyPr wrap="square">
            <a:spAutoFit/>
          </a:bodyPr>
          <a:lstStyle/>
          <a:p>
            <a:r>
              <a:rPr lang="es-CO" dirty="0" smtClean="0"/>
              <a:t>Dinamización de procesos de ordenamiento en la zona de influencia que garantice la  conservación del área protegida:</a:t>
            </a:r>
          </a:p>
          <a:p>
            <a:r>
              <a:rPr lang="es-CO" b="1" dirty="0"/>
              <a:t>MESA DE </a:t>
            </a:r>
            <a:r>
              <a:rPr lang="es-CO" b="1" dirty="0" smtClean="0"/>
              <a:t>MANEJO DE LOS RECURSOS HIDROBIOLOGICOS Y PESQUEROS DE </a:t>
            </a:r>
            <a:r>
              <a:rPr lang="es-CO" b="1" dirty="0"/>
              <a:t>LA </a:t>
            </a:r>
            <a:r>
              <a:rPr lang="es-CO" b="1" dirty="0" smtClean="0"/>
              <a:t>SUBREGION SANQUIANGA – GORGONA.</a:t>
            </a:r>
          </a:p>
          <a:p>
            <a:endParaRPr lang="es-CO" b="1" dirty="0" smtClean="0"/>
          </a:p>
          <a:p>
            <a:endParaRPr lang="es-CO" b="1" dirty="0"/>
          </a:p>
          <a:p>
            <a:endParaRPr lang="es-CO" dirty="0"/>
          </a:p>
          <a:p>
            <a:endParaRPr lang="es-CO" dirty="0"/>
          </a:p>
          <a:p>
            <a:endParaRPr lang="es-CO" dirty="0" smtClean="0"/>
          </a:p>
          <a:p>
            <a:endParaRPr lang="es-CO" dirty="0"/>
          </a:p>
          <a:p>
            <a:endParaRPr lang="es-CO" dirty="0" smtClean="0"/>
          </a:p>
          <a:p>
            <a:endParaRPr lang="es-CO" dirty="0"/>
          </a:p>
          <a:p>
            <a:endParaRPr lang="es-CO" dirty="0" smtClean="0"/>
          </a:p>
          <a:p>
            <a:endParaRPr lang="es-CO" dirty="0"/>
          </a:p>
          <a:p>
            <a:endParaRPr lang="es-CO" dirty="0" smtClean="0"/>
          </a:p>
          <a:p>
            <a:endParaRPr lang="es-CO" dirty="0"/>
          </a:p>
          <a:p>
            <a:endParaRPr lang="es-CO" dirty="0" smtClean="0"/>
          </a:p>
          <a:p>
            <a:endParaRPr lang="es-CO" dirty="0"/>
          </a:p>
        </p:txBody>
      </p:sp>
      <p:pic>
        <p:nvPicPr>
          <p:cNvPr id="12" name="Marcador de contenido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4010" y="2000286"/>
            <a:ext cx="3999713" cy="3090689"/>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989" y="5113784"/>
            <a:ext cx="3114671" cy="17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502633"/>
            <a:ext cx="3192998" cy="172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4430360"/>
            <a:ext cx="3192998" cy="239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476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2000250" cy="54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4099" name="Text Box 6"/>
          <p:cNvSpPr>
            <a:spLocks noGrp="1" noChangeArrowheads="1"/>
          </p:cNvSpPr>
          <p:nvPr>
            <p:ph idx="1"/>
          </p:nvPr>
        </p:nvSpPr>
        <p:spPr>
          <a:xfrm>
            <a:off x="512663" y="87015"/>
            <a:ext cx="2212975" cy="461665"/>
          </a:xfrm>
        </p:spPr>
        <p:txBody>
          <a:bodyPr wrap="square">
            <a:spAutoFit/>
          </a:bodyPr>
          <a:lstStyle/>
          <a:p>
            <a:pPr>
              <a:spcBef>
                <a:spcPct val="50000"/>
              </a:spcBef>
              <a:buFontTx/>
              <a:buNone/>
            </a:pPr>
            <a:r>
              <a:rPr lang="es-ES" altLang="es-CO" sz="2400" b="1" dirty="0" smtClean="0">
                <a:solidFill>
                  <a:srgbClr val="000066"/>
                </a:solidFill>
                <a:ea typeface="ＭＳ Ｐゴシック" pitchFamily="34" charset="-128"/>
              </a:rPr>
              <a:t>Ecoturismo</a:t>
            </a:r>
            <a:endParaRPr lang="es-ES" altLang="es-CO" sz="4400" b="1" dirty="0" smtClean="0">
              <a:solidFill>
                <a:srgbClr val="000066"/>
              </a:solidFill>
              <a:ea typeface="ＭＳ Ｐゴシック" pitchFamily="34" charset="-128"/>
            </a:endParaRPr>
          </a:p>
        </p:txBody>
      </p:sp>
      <p:pic>
        <p:nvPicPr>
          <p:cNvPr id="4101" name="Picture 6" descr="C:\CARPETA VOL E\DOCUMENTOS\Gestion 2012\Concesion Gorgona\fotos infraestructura\SDC168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51" y="764705"/>
            <a:ext cx="2417433" cy="181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C:\CARPETA VOL E\DOCUMENTOS\Gestion 2012\Concesion Gorgona\fotos infraestructura\SDC169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51" y="2734312"/>
            <a:ext cx="2417433" cy="181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Sendero frente a Muel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970" y="274340"/>
            <a:ext cx="2363138" cy="170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881" y="2234330"/>
            <a:ext cx="3583319" cy="240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1477" y="476316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87" y="4958428"/>
            <a:ext cx="314325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7311" y="4958428"/>
            <a:ext cx="2618659" cy="173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216" y="2272461"/>
            <a:ext cx="2606474" cy="200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5816" y="234319"/>
            <a:ext cx="3096344" cy="1916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550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0" y="116632"/>
            <a:ext cx="9144000" cy="6858000"/>
          </a:xfrm>
          <a:prstGeom prst="rect">
            <a:avLst/>
          </a:prstGeom>
        </p:spPr>
      </p:pic>
      <p:sp>
        <p:nvSpPr>
          <p:cNvPr id="8" name="7 Marcador de texto"/>
          <p:cNvSpPr txBox="1">
            <a:spLocks/>
          </p:cNvSpPr>
          <p:nvPr/>
        </p:nvSpPr>
        <p:spPr>
          <a:xfrm>
            <a:off x="415466" y="1124744"/>
            <a:ext cx="3672407" cy="1080120"/>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CO" sz="1400" b="1" dirty="0" smtClean="0">
                <a:solidFill>
                  <a:schemeClr val="tx1"/>
                </a:solidFill>
              </a:rPr>
              <a:t>Referencial de calidad de servicio para Playa Palmeras  en el PNN Gorgona</a:t>
            </a:r>
          </a:p>
          <a:p>
            <a:r>
              <a:rPr lang="es-CO" sz="1400" b="1" dirty="0" smtClean="0">
                <a:solidFill>
                  <a:schemeClr val="tx1"/>
                </a:solidFill>
              </a:rPr>
              <a:t>Ministerio de comercio, industria y turismo</a:t>
            </a:r>
          </a:p>
          <a:p>
            <a:r>
              <a:rPr lang="es-CO" sz="1400" b="1" dirty="0" smtClean="0">
                <a:solidFill>
                  <a:schemeClr val="tx1"/>
                </a:solidFill>
              </a:rPr>
              <a:t>Septiembre 2014</a:t>
            </a:r>
            <a:endParaRPr lang="es-CO" sz="1400" b="1" dirty="0">
              <a:solidFill>
                <a:schemeClr val="tx1"/>
              </a:solidFill>
            </a:endParaRPr>
          </a:p>
        </p:txBody>
      </p:sp>
      <p:sp>
        <p:nvSpPr>
          <p:cNvPr id="3" name="2 Rectángulo"/>
          <p:cNvSpPr/>
          <p:nvPr/>
        </p:nvSpPr>
        <p:spPr>
          <a:xfrm>
            <a:off x="395536" y="1700808"/>
            <a:ext cx="5760640" cy="2862322"/>
          </a:xfrm>
          <a:prstGeom prst="rect">
            <a:avLst/>
          </a:prstGeom>
        </p:spPr>
        <p:txBody>
          <a:bodyPr wrap="square">
            <a:spAutoFit/>
          </a:bodyPr>
          <a:lstStyle/>
          <a:p>
            <a:endParaRPr lang="es-CO" dirty="0" smtClean="0"/>
          </a:p>
          <a:p>
            <a:endParaRPr lang="es-CO" dirty="0"/>
          </a:p>
          <a:p>
            <a:endParaRPr lang="es-CO" dirty="0" smtClean="0"/>
          </a:p>
          <a:p>
            <a:endParaRPr lang="es-CO" dirty="0"/>
          </a:p>
          <a:p>
            <a:endParaRPr lang="es-CO" dirty="0" smtClean="0"/>
          </a:p>
          <a:p>
            <a:endParaRPr lang="es-CO" dirty="0"/>
          </a:p>
          <a:p>
            <a:endParaRPr lang="es-CO" dirty="0" smtClean="0"/>
          </a:p>
          <a:p>
            <a:endParaRPr lang="es-CO" dirty="0"/>
          </a:p>
          <a:p>
            <a:endParaRPr lang="es-CO" dirty="0" smtClean="0"/>
          </a:p>
          <a:p>
            <a:endParaRPr lang="es-CO" dirty="0"/>
          </a:p>
        </p:txBody>
      </p:sp>
      <p:pic>
        <p:nvPicPr>
          <p:cNvPr id="6147" name="Picture 3" descr="C:\Users\usuario2\AppData\Local\Temp\Rar$DIa0.428\IMG_20150225_21594686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89321" y="2204864"/>
            <a:ext cx="2924696" cy="419313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Resultado de imagen para premio asociacion colombiana de zoologia congreso 201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8" descr="Resultado de imagen para asociacion colombiana de zoolog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881" y="1693842"/>
            <a:ext cx="2546339" cy="129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5004048" y="1327949"/>
            <a:ext cx="3498009" cy="369332"/>
          </a:xfrm>
          <a:prstGeom prst="rect">
            <a:avLst/>
          </a:prstGeom>
          <a:noFill/>
        </p:spPr>
        <p:txBody>
          <a:bodyPr wrap="none" rtlCol="0">
            <a:spAutoFit/>
          </a:bodyPr>
          <a:lstStyle/>
          <a:p>
            <a:r>
              <a:rPr lang="es-CO" dirty="0" smtClean="0"/>
              <a:t>Asociación Colombiana de Zoología</a:t>
            </a:r>
            <a:endParaRPr lang="es-CO" dirty="0"/>
          </a:p>
        </p:txBody>
      </p:sp>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526" y="3131969"/>
            <a:ext cx="3047051" cy="213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4467050" y="5373216"/>
            <a:ext cx="4572000" cy="1200329"/>
          </a:xfrm>
          <a:prstGeom prst="rect">
            <a:avLst/>
          </a:prstGeom>
        </p:spPr>
        <p:txBody>
          <a:bodyPr>
            <a:spAutoFit/>
          </a:bodyPr>
          <a:lstStyle/>
          <a:p>
            <a:r>
              <a:rPr lang="es-CO" dirty="0"/>
              <a:t>Premio a la trayectoria INSTITUCIONAL </a:t>
            </a:r>
            <a:r>
              <a:rPr lang="es-CO" dirty="0" smtClean="0"/>
              <a:t> - Gubernamental en </a:t>
            </a:r>
            <a:r>
              <a:rPr lang="es-CO" dirty="0"/>
              <a:t>la conservación de la </a:t>
            </a:r>
            <a:r>
              <a:rPr lang="es-CO" dirty="0" smtClean="0"/>
              <a:t>biodiversidad. Promoción de la investigación. Diciembre de 2014</a:t>
            </a:r>
            <a:endParaRPr lang="es-CO" dirty="0"/>
          </a:p>
        </p:txBody>
      </p:sp>
    </p:spTree>
    <p:extLst>
      <p:ext uri="{BB962C8B-B14F-4D97-AF65-F5344CB8AC3E}">
        <p14:creationId xmlns:p14="http://schemas.microsoft.com/office/powerpoint/2010/main" val="291899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usuario2\Desktop\Gestion 2015\peces plancho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56708" y="4760605"/>
            <a:ext cx="2873961" cy="16326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08" y="205680"/>
            <a:ext cx="2963493" cy="220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usuario2\Desktop\Gestion 2015\panorama gorgon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308" y="2414424"/>
            <a:ext cx="5739828" cy="1971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51053" y="434619"/>
            <a:ext cx="2141567" cy="207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usuario2\Desktop\Gestion 2015\GorgonaAir- centro de buceo.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02495" y="5005726"/>
            <a:ext cx="2831097" cy="1663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uario2\Desktop\Gestion 2015\palmeras poblado.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309746" y="205680"/>
            <a:ext cx="1617785" cy="287369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uario2\Desktop\Gestion 2015\playa palmera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6308" y="4652121"/>
            <a:ext cx="3200400" cy="18417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9" cstate="print"/>
          <a:srcRect/>
          <a:stretch>
            <a:fillRect/>
          </a:stretch>
        </p:blipFill>
        <p:spPr bwMode="auto">
          <a:xfrm>
            <a:off x="4892620" y="1721843"/>
            <a:ext cx="2644760" cy="1797539"/>
          </a:xfrm>
          <a:prstGeom prst="rect">
            <a:avLst/>
          </a:prstGeom>
          <a:noFill/>
          <a:ln w="9525" algn="ctr">
            <a:noFill/>
            <a:miter lim="800000"/>
            <a:headEnd/>
            <a:tailEnd/>
          </a:ln>
        </p:spPr>
      </p:pic>
      <p:pic>
        <p:nvPicPr>
          <p:cNvPr id="1032" name="Picture 8" descr="C:\Users\usuario2\Desktop\Gestion 2015\quebrada el cura.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275249" y="3402181"/>
            <a:ext cx="2697481" cy="15185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292081" y="34998"/>
            <a:ext cx="1677176" cy="169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916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0" y="0"/>
            <a:ext cx="9144000" cy="6858000"/>
          </a:xfrm>
          <a:prstGeom prst="rect">
            <a:avLst/>
          </a:prstGeom>
        </p:spPr>
      </p:pic>
      <p:sp>
        <p:nvSpPr>
          <p:cNvPr id="7" name="6 CuadroTexto"/>
          <p:cNvSpPr txBox="1"/>
          <p:nvPr/>
        </p:nvSpPr>
        <p:spPr>
          <a:xfrm>
            <a:off x="755576" y="2395334"/>
            <a:ext cx="7776864" cy="584775"/>
          </a:xfrm>
          <a:prstGeom prst="rect">
            <a:avLst/>
          </a:prstGeom>
          <a:noFill/>
        </p:spPr>
        <p:txBody>
          <a:bodyPr wrap="square" rtlCol="0">
            <a:spAutoFit/>
          </a:bodyPr>
          <a:lstStyle/>
          <a:p>
            <a:endParaRPr lang="es-ES" sz="3200" b="1" dirty="0">
              <a:latin typeface="Arial" pitchFamily="34" charset="0"/>
              <a:cs typeface="Arial" pitchFamily="34" charset="0"/>
            </a:endParaRPr>
          </a:p>
        </p:txBody>
      </p:sp>
      <p:sp>
        <p:nvSpPr>
          <p:cNvPr id="4" name="3 CuadroTexto"/>
          <p:cNvSpPr txBox="1"/>
          <p:nvPr/>
        </p:nvSpPr>
        <p:spPr>
          <a:xfrm>
            <a:off x="755576" y="5229200"/>
            <a:ext cx="7416824" cy="477054"/>
          </a:xfrm>
          <a:prstGeom prst="rect">
            <a:avLst/>
          </a:prstGeom>
          <a:noFill/>
        </p:spPr>
        <p:txBody>
          <a:bodyPr wrap="square" rtlCol="0">
            <a:spAutoFit/>
          </a:bodyPr>
          <a:lstStyle/>
          <a:p>
            <a:endParaRPr lang="es-ES" sz="2500" b="1" dirty="0">
              <a:latin typeface="Arial" pitchFamily="34" charset="0"/>
              <a:cs typeface="Arial" pitchFamily="34" charset="0"/>
            </a:endParaRPr>
          </a:p>
        </p:txBody>
      </p:sp>
      <p:pic>
        <p:nvPicPr>
          <p:cNvPr id="10" name="Picture 12" descr="Lagarto azul Anolis gorgonae"/>
          <p:cNvPicPr>
            <a:picLocks noChangeAspect="1" noChangeArrowheads="1"/>
          </p:cNvPicPr>
          <p:nvPr/>
        </p:nvPicPr>
        <p:blipFill>
          <a:blip r:embed="rId3" cstate="print"/>
          <a:srcRect/>
          <a:stretch>
            <a:fillRect/>
          </a:stretch>
        </p:blipFill>
        <p:spPr bwMode="auto">
          <a:xfrm>
            <a:off x="13648" y="1185597"/>
            <a:ext cx="3071802" cy="2109068"/>
          </a:xfrm>
          <a:prstGeom prst="rect">
            <a:avLst/>
          </a:prstGeom>
          <a:noFill/>
          <a:ln w="9525">
            <a:noFill/>
            <a:miter lim="800000"/>
            <a:headEnd/>
            <a:tailEnd/>
          </a:ln>
        </p:spPr>
      </p:pic>
      <p:pic>
        <p:nvPicPr>
          <p:cNvPr id="11" name="Picture 15"/>
          <p:cNvPicPr>
            <a:picLocks noChangeAspect="1" noChangeArrowheads="1"/>
          </p:cNvPicPr>
          <p:nvPr/>
        </p:nvPicPr>
        <p:blipFill>
          <a:blip r:embed="rId4" cstate="print"/>
          <a:srcRect/>
          <a:stretch>
            <a:fillRect/>
          </a:stretch>
        </p:blipFill>
        <p:spPr bwMode="auto">
          <a:xfrm>
            <a:off x="4457371" y="4857760"/>
            <a:ext cx="2614959" cy="1857388"/>
          </a:xfrm>
          <a:prstGeom prst="rect">
            <a:avLst/>
          </a:prstGeom>
          <a:noFill/>
          <a:ln w="9525">
            <a:noFill/>
            <a:miter lim="800000"/>
            <a:headEnd/>
            <a:tailEnd/>
          </a:ln>
        </p:spPr>
      </p:pic>
      <p:pic>
        <p:nvPicPr>
          <p:cNvPr id="12" name="Picture 17"/>
          <p:cNvPicPr>
            <a:picLocks noChangeAspect="1" noChangeArrowheads="1"/>
          </p:cNvPicPr>
          <p:nvPr/>
        </p:nvPicPr>
        <p:blipFill>
          <a:blip r:embed="rId5" cstate="print"/>
          <a:srcRect/>
          <a:stretch>
            <a:fillRect/>
          </a:stretch>
        </p:blipFill>
        <p:spPr bwMode="auto">
          <a:xfrm>
            <a:off x="7072330" y="4877022"/>
            <a:ext cx="2071670" cy="1845888"/>
          </a:xfrm>
          <a:prstGeom prst="rect">
            <a:avLst/>
          </a:prstGeom>
          <a:noFill/>
          <a:ln w="9525">
            <a:noFill/>
            <a:miter lim="800000"/>
            <a:headEnd/>
            <a:tailEnd/>
          </a:ln>
        </p:spPr>
      </p:pic>
      <p:pic>
        <p:nvPicPr>
          <p:cNvPr id="13" name="Picture 6" descr="IMG_0203"/>
          <p:cNvPicPr>
            <a:picLocks noChangeAspect="1" noChangeArrowheads="1"/>
          </p:cNvPicPr>
          <p:nvPr/>
        </p:nvPicPr>
        <p:blipFill>
          <a:blip r:embed="rId6" cstate="print"/>
          <a:srcRect/>
          <a:stretch>
            <a:fillRect/>
          </a:stretch>
        </p:blipFill>
        <p:spPr bwMode="auto">
          <a:xfrm>
            <a:off x="1" y="2996953"/>
            <a:ext cx="2857487" cy="2082840"/>
          </a:xfrm>
          <a:prstGeom prst="rect">
            <a:avLst/>
          </a:prstGeom>
          <a:noFill/>
          <a:ln w="9525">
            <a:noFill/>
            <a:miter lim="800000"/>
            <a:headEnd/>
            <a:tailEnd/>
          </a:ln>
        </p:spPr>
      </p:pic>
      <p:pic>
        <p:nvPicPr>
          <p:cNvPr id="14" name="Picture 8"/>
          <p:cNvPicPr>
            <a:picLocks noChangeAspect="1" noChangeArrowheads="1"/>
          </p:cNvPicPr>
          <p:nvPr/>
        </p:nvPicPr>
        <p:blipFill>
          <a:blip r:embed="rId7" cstate="print"/>
          <a:srcRect/>
          <a:stretch>
            <a:fillRect/>
          </a:stretch>
        </p:blipFill>
        <p:spPr bwMode="auto">
          <a:xfrm>
            <a:off x="6643702" y="1285861"/>
            <a:ext cx="2500298" cy="2000264"/>
          </a:xfrm>
          <a:prstGeom prst="rect">
            <a:avLst/>
          </a:prstGeom>
          <a:noFill/>
          <a:ln w="9525">
            <a:noFill/>
            <a:miter lim="800000"/>
            <a:headEnd/>
            <a:tailEnd/>
          </a:ln>
        </p:spPr>
      </p:pic>
      <p:pic>
        <p:nvPicPr>
          <p:cNvPr id="15" name="Picture 7"/>
          <p:cNvPicPr>
            <a:picLocks noChangeAspect="1" noChangeArrowheads="1"/>
          </p:cNvPicPr>
          <p:nvPr/>
        </p:nvPicPr>
        <p:blipFill>
          <a:blip r:embed="rId8" cstate="print"/>
          <a:srcRect/>
          <a:stretch>
            <a:fillRect/>
          </a:stretch>
        </p:blipFill>
        <p:spPr bwMode="auto">
          <a:xfrm>
            <a:off x="3071802" y="1142984"/>
            <a:ext cx="3635896" cy="2160241"/>
          </a:xfrm>
          <a:prstGeom prst="rect">
            <a:avLst/>
          </a:prstGeom>
          <a:noFill/>
          <a:ln w="9525" algn="ctr">
            <a:noFill/>
            <a:miter lim="800000"/>
            <a:headEnd/>
            <a:tailEnd/>
          </a:ln>
        </p:spPr>
      </p:pic>
      <p:sp>
        <p:nvSpPr>
          <p:cNvPr id="16" name="7 Marcador de contenido"/>
          <p:cNvSpPr txBox="1">
            <a:spLocks/>
          </p:cNvSpPr>
          <p:nvPr/>
        </p:nvSpPr>
        <p:spPr>
          <a:xfrm>
            <a:off x="2857488" y="3500438"/>
            <a:ext cx="6286512" cy="9715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MX" sz="2600" dirty="0" smtClean="0">
                <a:solidFill>
                  <a:schemeClr val="tx1"/>
                </a:solidFill>
              </a:rPr>
              <a:t>Gorgona provee hábitats importantes para especies amenazadas y endémicas.</a:t>
            </a:r>
            <a:endParaRPr lang="es-CO" sz="2600" dirty="0" smtClean="0">
              <a:solidFill>
                <a:schemeClr val="tx1"/>
              </a:solidFill>
            </a:endParaRPr>
          </a:p>
          <a:p>
            <a:endParaRPr lang="es-CO" sz="2600" dirty="0">
              <a:solidFill>
                <a:schemeClr val="tx1"/>
              </a:solidFill>
            </a:endParaRPr>
          </a:p>
        </p:txBody>
      </p:sp>
      <p:pic>
        <p:nvPicPr>
          <p:cNvPr id="17" name="Picture 8" descr="FOTOS IMPACTOS ECOTU 082"/>
          <p:cNvPicPr>
            <a:picLocks noChangeAspect="1" noChangeArrowheads="1"/>
          </p:cNvPicPr>
          <p:nvPr/>
        </p:nvPicPr>
        <p:blipFill>
          <a:blip r:embed="rId9" cstate="print"/>
          <a:srcRect/>
          <a:stretch>
            <a:fillRect/>
          </a:stretch>
        </p:blipFill>
        <p:spPr bwMode="auto">
          <a:xfrm>
            <a:off x="2285984" y="4857760"/>
            <a:ext cx="2857520" cy="1879768"/>
          </a:xfrm>
          <a:prstGeom prst="rect">
            <a:avLst/>
          </a:prstGeom>
          <a:noFill/>
          <a:ln w="9525">
            <a:noFill/>
            <a:miter lim="800000"/>
            <a:headEnd/>
            <a:tailEnd/>
          </a:ln>
        </p:spPr>
      </p:pic>
      <p:pic>
        <p:nvPicPr>
          <p:cNvPr id="18" name="Picture 8" descr="Ballena Jorobada Megaptera novaeangliae"/>
          <p:cNvPicPr>
            <a:picLocks noChangeAspect="1" noChangeArrowheads="1"/>
          </p:cNvPicPr>
          <p:nvPr/>
        </p:nvPicPr>
        <p:blipFill>
          <a:blip r:embed="rId10" cstate="print"/>
          <a:srcRect/>
          <a:stretch>
            <a:fillRect/>
          </a:stretch>
        </p:blipFill>
        <p:spPr bwMode="auto">
          <a:xfrm>
            <a:off x="0" y="4714884"/>
            <a:ext cx="2830306" cy="1857388"/>
          </a:xfrm>
          <a:prstGeom prst="rect">
            <a:avLst/>
          </a:prstGeom>
          <a:noFill/>
          <a:ln w="9525">
            <a:noFill/>
            <a:miter lim="800000"/>
            <a:headEnd/>
            <a:tailEnd/>
          </a:ln>
        </p:spPr>
      </p:pic>
    </p:spTree>
    <p:extLst>
      <p:ext uri="{BB962C8B-B14F-4D97-AF65-F5344CB8AC3E}">
        <p14:creationId xmlns:p14="http://schemas.microsoft.com/office/powerpoint/2010/main" val="2601317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0" y="0"/>
            <a:ext cx="9144000" cy="6858000"/>
          </a:xfrm>
          <a:prstGeom prst="rect">
            <a:avLst/>
          </a:prstGeom>
        </p:spPr>
      </p:pic>
      <p:sp>
        <p:nvSpPr>
          <p:cNvPr id="2" name="1 Rectángulo"/>
          <p:cNvSpPr/>
          <p:nvPr/>
        </p:nvSpPr>
        <p:spPr>
          <a:xfrm>
            <a:off x="230084" y="980728"/>
            <a:ext cx="7942315" cy="523220"/>
          </a:xfrm>
          <a:prstGeom prst="rect">
            <a:avLst/>
          </a:prstGeom>
        </p:spPr>
        <p:txBody>
          <a:bodyPr wrap="square">
            <a:spAutoFit/>
          </a:bodyPr>
          <a:lstStyle/>
          <a:p>
            <a:pPr marL="0" lvl="1"/>
            <a:r>
              <a:rPr lang="es-ES" sz="2800" b="1" dirty="0" smtClean="0"/>
              <a:t>Objetivos </a:t>
            </a:r>
            <a:r>
              <a:rPr lang="es-ES" sz="2800" b="1" dirty="0"/>
              <a:t>de Conservación. </a:t>
            </a:r>
            <a:endParaRPr lang="es-CO" sz="2800" b="1" dirty="0"/>
          </a:p>
        </p:txBody>
      </p:sp>
      <p:sp>
        <p:nvSpPr>
          <p:cNvPr id="19" name="Rectangle 8"/>
          <p:cNvSpPr txBox="1">
            <a:spLocks noChangeArrowheads="1"/>
          </p:cNvSpPr>
          <p:nvPr/>
        </p:nvSpPr>
        <p:spPr>
          <a:xfrm>
            <a:off x="230084" y="1402007"/>
            <a:ext cx="5715040" cy="27860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2" indent="-514350">
              <a:spcBef>
                <a:spcPts val="0"/>
              </a:spcBef>
              <a:buFont typeface="+mj-lt"/>
              <a:buAutoNum type="arabicPeriod"/>
            </a:pPr>
            <a:r>
              <a:rPr lang="es-CO" dirty="0"/>
              <a:t>Conservar el entorno terrestre del área protegida, compuesto por el bosque muy húmedo tropical y el sistema dulceacuícola de lagunas y quebradas, así como especies y subespecies endémicas y amenazadas asociadas de las islas Gorgona y </a:t>
            </a:r>
            <a:r>
              <a:rPr lang="es-CO" dirty="0" err="1"/>
              <a:t>Gorgonilla</a:t>
            </a:r>
            <a:r>
              <a:rPr lang="es-CO" dirty="0"/>
              <a:t>. </a:t>
            </a:r>
          </a:p>
          <a:p>
            <a:pPr marL="514350" lvl="2" indent="-514350">
              <a:spcBef>
                <a:spcPts val="0"/>
              </a:spcBef>
              <a:buFont typeface="+mj-lt"/>
              <a:buAutoNum type="arabicPeriod"/>
            </a:pPr>
            <a:endParaRPr lang="es-ES" dirty="0" smtClean="0">
              <a:latin typeface="Arial Narrow" pitchFamily="34" charset="0"/>
            </a:endParaRPr>
          </a:p>
        </p:txBody>
      </p:sp>
      <p:pic>
        <p:nvPicPr>
          <p:cNvPr id="23" name="18 Marcador de contenido" descr="100_0364.JPG"/>
          <p:cNvPicPr>
            <a:picLocks noChangeAspect="1"/>
          </p:cNvPicPr>
          <p:nvPr/>
        </p:nvPicPr>
        <p:blipFill>
          <a:blip r:embed="rId3" cstate="print"/>
          <a:stretch>
            <a:fillRect/>
          </a:stretch>
        </p:blipFill>
        <p:spPr>
          <a:xfrm>
            <a:off x="6210303" y="2906775"/>
            <a:ext cx="2909383" cy="2182037"/>
          </a:xfrm>
          <a:prstGeom prst="rect">
            <a:avLst/>
          </a:prstGeom>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865" y="4428352"/>
            <a:ext cx="1992375" cy="20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4365104"/>
            <a:ext cx="1800200" cy="2271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43" y="4096291"/>
            <a:ext cx="1860693" cy="234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620" y="836712"/>
            <a:ext cx="3182066"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4555" y="4926611"/>
            <a:ext cx="2608195" cy="17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00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0" y="99392"/>
            <a:ext cx="9144000" cy="6858000"/>
          </a:xfrm>
          <a:prstGeom prst="rect">
            <a:avLst/>
          </a:prstGeom>
        </p:spPr>
      </p:pic>
      <p:sp>
        <p:nvSpPr>
          <p:cNvPr id="2" name="1 Rectángulo"/>
          <p:cNvSpPr/>
          <p:nvPr/>
        </p:nvSpPr>
        <p:spPr>
          <a:xfrm>
            <a:off x="230084" y="980728"/>
            <a:ext cx="7942315" cy="523220"/>
          </a:xfrm>
          <a:prstGeom prst="rect">
            <a:avLst/>
          </a:prstGeom>
        </p:spPr>
        <p:txBody>
          <a:bodyPr wrap="square">
            <a:spAutoFit/>
          </a:bodyPr>
          <a:lstStyle/>
          <a:p>
            <a:pPr marL="0" lvl="1"/>
            <a:r>
              <a:rPr lang="es-ES" sz="2800" b="1" dirty="0" smtClean="0"/>
              <a:t>Objetivos </a:t>
            </a:r>
            <a:r>
              <a:rPr lang="es-ES" sz="2800" b="1" dirty="0"/>
              <a:t>de Conservación. </a:t>
            </a:r>
            <a:endParaRPr lang="es-CO" sz="28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 y="4154704"/>
            <a:ext cx="2967146" cy="186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237" y="4096566"/>
            <a:ext cx="2963493" cy="1985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3421" y="4932289"/>
            <a:ext cx="2481493" cy="157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9520"/>
            <a:ext cx="3472641" cy="269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8123" y="3827661"/>
            <a:ext cx="2362079" cy="269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684167" y="1538163"/>
            <a:ext cx="4776265" cy="2308324"/>
          </a:xfrm>
          <a:prstGeom prst="rect">
            <a:avLst/>
          </a:prstGeom>
        </p:spPr>
        <p:txBody>
          <a:bodyPr wrap="square">
            <a:spAutoFit/>
          </a:bodyPr>
          <a:lstStyle/>
          <a:p>
            <a:r>
              <a:rPr lang="es-CO" sz="2400" dirty="0" smtClean="0"/>
              <a:t>2. Conservar </a:t>
            </a:r>
            <a:r>
              <a:rPr lang="es-CO" sz="2400" dirty="0"/>
              <a:t>los ecosistemas marinos </a:t>
            </a:r>
            <a:r>
              <a:rPr lang="es-CO" sz="2400" dirty="0" smtClean="0"/>
              <a:t>en </a:t>
            </a:r>
            <a:r>
              <a:rPr lang="es-CO" sz="2400" dirty="0"/>
              <a:t>donde se desarrollan procesos ecológicos claves para especies residentes y migratorias con importancia </a:t>
            </a:r>
            <a:r>
              <a:rPr lang="es-CO" sz="2400" dirty="0" smtClean="0"/>
              <a:t>y representatividad en </a:t>
            </a:r>
            <a:r>
              <a:rPr lang="es-CO" sz="2400" dirty="0"/>
              <a:t>el Pacífico Oriental Tropical. </a:t>
            </a:r>
          </a:p>
        </p:txBody>
      </p:sp>
    </p:spTree>
    <p:extLst>
      <p:ext uri="{BB962C8B-B14F-4D97-AF65-F5344CB8AC3E}">
        <p14:creationId xmlns:p14="http://schemas.microsoft.com/office/powerpoint/2010/main" val="3353082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0" y="0"/>
            <a:ext cx="9144000" cy="6858000"/>
          </a:xfrm>
          <a:prstGeom prst="rect">
            <a:avLst/>
          </a:prstGeom>
        </p:spPr>
      </p:pic>
      <p:sp>
        <p:nvSpPr>
          <p:cNvPr id="2" name="1 Rectángulo"/>
          <p:cNvSpPr/>
          <p:nvPr/>
        </p:nvSpPr>
        <p:spPr>
          <a:xfrm>
            <a:off x="230084" y="980728"/>
            <a:ext cx="7942315" cy="523220"/>
          </a:xfrm>
          <a:prstGeom prst="rect">
            <a:avLst/>
          </a:prstGeom>
        </p:spPr>
        <p:txBody>
          <a:bodyPr wrap="square">
            <a:spAutoFit/>
          </a:bodyPr>
          <a:lstStyle/>
          <a:p>
            <a:pPr marL="0" lvl="1"/>
            <a:r>
              <a:rPr lang="es-ES" sz="2800" b="1" dirty="0" smtClean="0"/>
              <a:t>Objetivos </a:t>
            </a:r>
            <a:r>
              <a:rPr lang="es-ES" sz="2800" b="1" dirty="0"/>
              <a:t>de Conservación. </a:t>
            </a:r>
            <a:endParaRPr lang="es-CO" sz="28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021" y="924251"/>
            <a:ext cx="2339752" cy="17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7" y="4444018"/>
            <a:ext cx="3073969" cy="200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328" y="4470837"/>
            <a:ext cx="2843807" cy="195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5" y="4393643"/>
            <a:ext cx="3213638" cy="210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C:\Users\usuario2\AppData\Local\Microsoft\Windows\Temporary Internet Files\Content.IE5\EI8RAUPF\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8485" y="2631487"/>
            <a:ext cx="2527971" cy="176215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30083" y="1503948"/>
            <a:ext cx="5566051" cy="2308324"/>
          </a:xfrm>
          <a:prstGeom prst="rect">
            <a:avLst/>
          </a:prstGeom>
        </p:spPr>
        <p:txBody>
          <a:bodyPr wrap="square">
            <a:spAutoFit/>
          </a:bodyPr>
          <a:lstStyle/>
          <a:p>
            <a:r>
              <a:rPr lang="es-CO" sz="2400" dirty="0" smtClean="0"/>
              <a:t>3. Proteger </a:t>
            </a:r>
            <a:r>
              <a:rPr lang="es-CO" sz="2400" dirty="0"/>
              <a:t>el ecosistema pelágico que sostiene poblaciones de especies </a:t>
            </a:r>
            <a:r>
              <a:rPr lang="es-CO" sz="2400" dirty="0" err="1"/>
              <a:t>ícticas</a:t>
            </a:r>
            <a:r>
              <a:rPr lang="es-CO" sz="2400" dirty="0"/>
              <a:t> amenazadas, de uso recreativo y de importancia comercial, como aporte al mantenimiento del stock pesquero en la región. </a:t>
            </a:r>
          </a:p>
        </p:txBody>
      </p:sp>
    </p:spTree>
    <p:extLst>
      <p:ext uri="{BB962C8B-B14F-4D97-AF65-F5344CB8AC3E}">
        <p14:creationId xmlns:p14="http://schemas.microsoft.com/office/powerpoint/2010/main" val="3781394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50778" y="-60486"/>
            <a:ext cx="9144000" cy="6858000"/>
          </a:xfrm>
          <a:prstGeom prst="rect">
            <a:avLst/>
          </a:prstGeom>
        </p:spPr>
      </p:pic>
      <p:sp>
        <p:nvSpPr>
          <p:cNvPr id="2" name="1 Rectángulo"/>
          <p:cNvSpPr/>
          <p:nvPr/>
        </p:nvSpPr>
        <p:spPr>
          <a:xfrm>
            <a:off x="230084" y="980728"/>
            <a:ext cx="7942315" cy="523220"/>
          </a:xfrm>
          <a:prstGeom prst="rect">
            <a:avLst/>
          </a:prstGeom>
        </p:spPr>
        <p:txBody>
          <a:bodyPr wrap="square">
            <a:spAutoFit/>
          </a:bodyPr>
          <a:lstStyle/>
          <a:p>
            <a:pPr marL="0" lvl="1"/>
            <a:r>
              <a:rPr lang="es-ES" sz="2800" b="1" dirty="0" smtClean="0"/>
              <a:t>Objetivos </a:t>
            </a:r>
            <a:r>
              <a:rPr lang="es-ES" sz="2800" b="1" dirty="0"/>
              <a:t>de Conservación. </a:t>
            </a:r>
            <a:endParaRPr lang="es-CO" sz="2800" b="1" dirty="0"/>
          </a:p>
        </p:txBody>
      </p:sp>
      <p:pic>
        <p:nvPicPr>
          <p:cNvPr id="8" name="7 Imagen" descr="C:\Users\usuario2\Desktop\cabañ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56" y="1700808"/>
            <a:ext cx="3093229" cy="1984929"/>
          </a:xfrm>
          <a:prstGeom prst="rect">
            <a:avLst/>
          </a:prstGeom>
          <a:noFill/>
          <a:ln>
            <a:noFill/>
          </a:ln>
        </p:spPr>
      </p:pic>
      <p:pic>
        <p:nvPicPr>
          <p:cNvPr id="4098" name="Picture 2" descr="C:\Users\usuario2\AppData\Local\Microsoft\Windows\Temporary Internet Files\Content.IE5\BG992GZW\P62818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90" y="3542626"/>
            <a:ext cx="3107100" cy="209025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995936" y="1560764"/>
            <a:ext cx="4824536" cy="4524315"/>
          </a:xfrm>
          <a:prstGeom prst="rect">
            <a:avLst/>
          </a:prstGeom>
        </p:spPr>
        <p:txBody>
          <a:bodyPr wrap="square">
            <a:spAutoFit/>
          </a:bodyPr>
          <a:lstStyle/>
          <a:p>
            <a:pPr lvl="1"/>
            <a:r>
              <a:rPr lang="es-CO" sz="2400" dirty="0" smtClean="0"/>
              <a:t>4. Contribuir </a:t>
            </a:r>
            <a:r>
              <a:rPr lang="es-CO" sz="2400" dirty="0"/>
              <a:t>a la conservación de prácticas tradicionales sostenibles realizadas fuera del área protegida, facilitando un espacio de uso regulado para descanso temporal de pescadores artesanales, en el marco de un Acuerdo de uso, que aporta a la dignificación de su actividad y al ordenamiento ambiental de la subregión </a:t>
            </a:r>
            <a:r>
              <a:rPr lang="es-CO" sz="2400" dirty="0" err="1"/>
              <a:t>Sanquianga</a:t>
            </a:r>
            <a:r>
              <a:rPr lang="es-CO" sz="2400" dirty="0"/>
              <a:t>-Gorgona.</a:t>
            </a:r>
          </a:p>
        </p:txBody>
      </p:sp>
    </p:spTree>
    <p:extLst>
      <p:ext uri="{BB962C8B-B14F-4D97-AF65-F5344CB8AC3E}">
        <p14:creationId xmlns:p14="http://schemas.microsoft.com/office/powerpoint/2010/main" val="1488260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50778" y="-60486"/>
            <a:ext cx="9144000" cy="6858000"/>
          </a:xfrm>
          <a:prstGeom prst="rect">
            <a:avLst/>
          </a:prstGeom>
        </p:spPr>
      </p:pic>
      <p:sp>
        <p:nvSpPr>
          <p:cNvPr id="2" name="1 Rectángulo"/>
          <p:cNvSpPr/>
          <p:nvPr/>
        </p:nvSpPr>
        <p:spPr>
          <a:xfrm>
            <a:off x="230084" y="980728"/>
            <a:ext cx="7942315" cy="523220"/>
          </a:xfrm>
          <a:prstGeom prst="rect">
            <a:avLst/>
          </a:prstGeom>
        </p:spPr>
        <p:txBody>
          <a:bodyPr wrap="square">
            <a:spAutoFit/>
          </a:bodyPr>
          <a:lstStyle/>
          <a:p>
            <a:pPr marL="0" lvl="1"/>
            <a:r>
              <a:rPr lang="es-ES" sz="2800" b="1" dirty="0" smtClean="0"/>
              <a:t>Objetivos </a:t>
            </a:r>
            <a:r>
              <a:rPr lang="es-ES" sz="2800" b="1" dirty="0"/>
              <a:t>de Conservación. </a:t>
            </a:r>
            <a:endParaRPr lang="es-CO" sz="2800" b="1" dirty="0"/>
          </a:p>
        </p:txBody>
      </p:sp>
      <p:pic>
        <p:nvPicPr>
          <p:cNvPr id="9" name="Picture 6" descr="IMG_0203"/>
          <p:cNvPicPr>
            <a:picLocks noChangeAspect="1" noChangeArrowheads="1"/>
          </p:cNvPicPr>
          <p:nvPr/>
        </p:nvPicPr>
        <p:blipFill>
          <a:blip r:embed="rId3" cstate="print"/>
          <a:srcRect/>
          <a:stretch>
            <a:fillRect/>
          </a:stretch>
        </p:blipFill>
        <p:spPr bwMode="auto">
          <a:xfrm>
            <a:off x="3491880" y="4365104"/>
            <a:ext cx="3118023" cy="2272746"/>
          </a:xfrm>
          <a:prstGeom prst="rect">
            <a:avLst/>
          </a:prstGeom>
          <a:noFill/>
          <a:ln w="9525">
            <a:noFill/>
            <a:miter lim="800000"/>
            <a:headEnd/>
            <a:tailEnd/>
          </a:ln>
        </p:spPr>
      </p:pic>
      <p:sp>
        <p:nvSpPr>
          <p:cNvPr id="4" name="3 CuadroTexto"/>
          <p:cNvSpPr txBox="1"/>
          <p:nvPr/>
        </p:nvSpPr>
        <p:spPr>
          <a:xfrm rot="10800000" flipV="1">
            <a:off x="-1" y="1772816"/>
            <a:ext cx="3994635" cy="4524315"/>
          </a:xfrm>
          <a:prstGeom prst="rect">
            <a:avLst/>
          </a:prstGeom>
          <a:noFill/>
        </p:spPr>
        <p:txBody>
          <a:bodyPr wrap="square" rtlCol="0">
            <a:spAutoFit/>
          </a:bodyPr>
          <a:lstStyle/>
          <a:p>
            <a:pPr lvl="1"/>
            <a:r>
              <a:rPr lang="es-CO" sz="2400" dirty="0" smtClean="0"/>
              <a:t>5. Conservar </a:t>
            </a:r>
            <a:r>
              <a:rPr lang="es-CO" sz="2400" dirty="0"/>
              <a:t>la calidad paisajística, las particularidades geológicas y los valores históricos que incluye los vestigios de la cultura prehispánica Tumaco-La Tolita, las ruinas del penal, como espacios para la investigación, la educación, la recreación y el esparcimiento.</a:t>
            </a:r>
          </a:p>
        </p:txBody>
      </p:sp>
      <p:pic>
        <p:nvPicPr>
          <p:cNvPr id="6" name="Picture 2"/>
          <p:cNvPicPr>
            <a:picLocks noChangeAspect="1" noChangeArrowheads="1"/>
          </p:cNvPicPr>
          <p:nvPr/>
        </p:nvPicPr>
        <p:blipFill>
          <a:blip r:embed="rId4" cstate="print"/>
          <a:srcRect/>
          <a:stretch>
            <a:fillRect/>
          </a:stretch>
        </p:blipFill>
        <p:spPr bwMode="auto">
          <a:xfrm>
            <a:off x="6732240" y="3879235"/>
            <a:ext cx="2272308" cy="2272308"/>
          </a:xfrm>
          <a:prstGeom prst="rect">
            <a:avLst/>
          </a:prstGeom>
          <a:noFill/>
          <a:ln w="9525">
            <a:solidFill>
              <a:schemeClr val="tx1">
                <a:lumMod val="95000"/>
                <a:lumOff val="5000"/>
              </a:schemeClr>
            </a:solidFill>
            <a:miter lim="800000"/>
            <a:headEnd/>
            <a:tailEnd/>
          </a:ln>
        </p:spPr>
      </p:pic>
      <p:pic>
        <p:nvPicPr>
          <p:cNvPr id="3074" name="Picture 2" descr="http://www.gairavip.com/gairadestinos/GORGON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1497985"/>
            <a:ext cx="2699792" cy="20268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aracol.com.co/images/2565187_n_vir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485" y="1916832"/>
            <a:ext cx="2950201" cy="221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891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50778" y="-60486"/>
            <a:ext cx="9144000" cy="6858000"/>
          </a:xfrm>
          <a:prstGeom prst="rect">
            <a:avLst/>
          </a:prstGeom>
        </p:spPr>
      </p:pic>
      <p:sp>
        <p:nvSpPr>
          <p:cNvPr id="2" name="1 Rectángulo"/>
          <p:cNvSpPr/>
          <p:nvPr/>
        </p:nvSpPr>
        <p:spPr>
          <a:xfrm>
            <a:off x="755576" y="5733256"/>
            <a:ext cx="7942315" cy="954107"/>
          </a:xfrm>
          <a:prstGeom prst="rect">
            <a:avLst/>
          </a:prstGeom>
        </p:spPr>
        <p:txBody>
          <a:bodyPr wrap="square">
            <a:spAutoFit/>
          </a:bodyPr>
          <a:lstStyle/>
          <a:p>
            <a:pPr marL="0" lvl="1" algn="ctr"/>
            <a:r>
              <a:rPr lang="es-ES" sz="2800" b="1" dirty="0" smtClean="0"/>
              <a:t>LOS ARRECIFES CORALINOS MAS DESARROLLADOS DEL PACIFICO ORIENTAL TROPICAL. </a:t>
            </a:r>
            <a:endParaRPr lang="es-CO" sz="2800" b="1" dirty="0"/>
          </a:p>
        </p:txBody>
      </p:sp>
      <p:pic>
        <p:nvPicPr>
          <p:cNvPr id="7" name="Picture 2" descr="C:\Users\usuario2\Desktop\Gestion 2015\arrecife aerea.bm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5" y="1241345"/>
            <a:ext cx="8424935" cy="4499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044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lantilla Presentación.jpg"/>
          <p:cNvPicPr>
            <a:picLocks noChangeAspect="1"/>
          </p:cNvPicPr>
          <p:nvPr/>
        </p:nvPicPr>
        <p:blipFill>
          <a:blip r:embed="rId2" cstate="print"/>
          <a:stretch>
            <a:fillRect/>
          </a:stretch>
        </p:blipFill>
        <p:spPr>
          <a:xfrm>
            <a:off x="50778" y="-60486"/>
            <a:ext cx="9144000" cy="6858000"/>
          </a:xfrm>
          <a:prstGeom prst="rect">
            <a:avLst/>
          </a:prstGeom>
        </p:spPr>
      </p:pic>
      <p:pic>
        <p:nvPicPr>
          <p:cNvPr id="6" name="Picture 3" descr="C:\Users\usuario2\Desktop\Gestion 2015\tortuga play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467" y="4438978"/>
            <a:ext cx="2590799" cy="19431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301301" y="764704"/>
            <a:ext cx="4615173" cy="830997"/>
          </a:xfrm>
          <a:prstGeom prst="rect">
            <a:avLst/>
          </a:prstGeom>
          <a:noFill/>
        </p:spPr>
        <p:txBody>
          <a:bodyPr wrap="none" rtlCol="0">
            <a:spAutoFit/>
          </a:bodyPr>
          <a:lstStyle/>
          <a:p>
            <a:pPr algn="ctr"/>
            <a:r>
              <a:rPr lang="es-CO" sz="1600" b="1" dirty="0" smtClean="0"/>
              <a:t>Investigación y monitoreo realizado por décadas</a:t>
            </a:r>
          </a:p>
          <a:p>
            <a:pPr algn="ctr"/>
            <a:r>
              <a:rPr lang="es-CO" sz="1600" b="1" dirty="0" smtClean="0"/>
              <a:t>Generación de capacidades  en el equipo del parque</a:t>
            </a:r>
          </a:p>
          <a:p>
            <a:pPr algn="ctr"/>
            <a:r>
              <a:rPr lang="es-CO" sz="1600" b="1" dirty="0" smtClean="0"/>
              <a:t>Escuela para generaciones de científicos</a:t>
            </a:r>
            <a:endParaRPr lang="es-CO" sz="1600" b="1" dirty="0"/>
          </a:p>
        </p:txBody>
      </p:sp>
      <p:pic>
        <p:nvPicPr>
          <p:cNvPr id="8" name="Picture 4" descr="C:\Users\usuario2\Desktop\Gestion 2015\investigadora en arrecife.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41705" y="1590541"/>
            <a:ext cx="3517537" cy="163816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9"/>
          <p:cNvPicPr>
            <a:picLocks noChangeAspect="1"/>
          </p:cNvPicPr>
          <p:nvPr/>
        </p:nvPicPr>
        <p:blipFill rotWithShape="1">
          <a:blip r:embed="rId5" cstate="email">
            <a:extLst>
              <a:ext uri="{28A0092B-C50C-407E-A947-70E740481C1C}">
                <a14:useLocalDpi xmlns:a14="http://schemas.microsoft.com/office/drawing/2010/main" val="0"/>
              </a:ext>
            </a:extLst>
          </a:blip>
          <a:srcRect l="10422" r="6814"/>
          <a:stretch/>
        </p:blipFill>
        <p:spPr>
          <a:xfrm>
            <a:off x="2363562" y="4646149"/>
            <a:ext cx="1794932" cy="1528758"/>
          </a:xfrm>
          <a:prstGeom prst="rect">
            <a:avLst/>
          </a:prstGeom>
        </p:spPr>
      </p:pic>
      <p:pic>
        <p:nvPicPr>
          <p:cNvPr id="4098" name="Picture 2" descr="http://i4.ytimg.com/vi/YqEM0p5deuw/hqdefaul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63" y="1590541"/>
            <a:ext cx="3131121" cy="234834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Mostrando IMG_052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4594" y="3535567"/>
            <a:ext cx="2980184" cy="22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900" y="1633197"/>
            <a:ext cx="2313756" cy="173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7074" y="4644122"/>
            <a:ext cx="2871190" cy="215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1769" y="3071733"/>
            <a:ext cx="2387601" cy="179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496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420</Words>
  <Application>Microsoft Office PowerPoint</Application>
  <PresentationFormat>Presentación en pantalla (4:3)</PresentationFormat>
  <Paragraphs>68</Paragraphs>
  <Slides>16</Slides>
  <Notes>2</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usuario2</dc:creator>
  <cp:lastModifiedBy>Pedro Rafael Prado Ojeda</cp:lastModifiedBy>
  <cp:revision>16</cp:revision>
  <dcterms:created xsi:type="dcterms:W3CDTF">2015-08-21T02:01:34Z</dcterms:created>
  <dcterms:modified xsi:type="dcterms:W3CDTF">2015-08-21T22:31:58Z</dcterms:modified>
</cp:coreProperties>
</file>