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276" r:id="rId4"/>
    <p:sldId id="272" r:id="rId5"/>
    <p:sldId id="262" r:id="rId6"/>
    <p:sldId id="263" r:id="rId7"/>
    <p:sldId id="264" r:id="rId8"/>
    <p:sldId id="273" r:id="rId9"/>
    <p:sldId id="277" r:id="rId10"/>
    <p:sldId id="274" r:id="rId11"/>
    <p:sldId id="266" r:id="rId12"/>
    <p:sldId id="267" r:id="rId13"/>
    <p:sldId id="268" r:id="rId14"/>
  </p:sldIdLst>
  <p:sldSz cx="12623800" cy="7578725"/>
  <p:notesSz cx="6797675" cy="9928225"/>
  <p:defaultTextStyle>
    <a:defPPr>
      <a:defRPr lang="es-ES"/>
    </a:defPPr>
    <a:lvl1pPr marL="0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1pPr>
    <a:lvl2pPr marL="484861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2pPr>
    <a:lvl3pPr marL="969721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3pPr>
    <a:lvl4pPr marL="1454582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4pPr>
    <a:lvl5pPr marL="1939442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5pPr>
    <a:lvl6pPr marL="2424303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6pPr>
    <a:lvl7pPr marL="2909164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7pPr>
    <a:lvl8pPr marL="3394024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8pPr>
    <a:lvl9pPr marL="3878885" algn="l" defTabSz="969721" rtl="0" eaLnBrk="1" latinLnBrk="0" hangingPunct="1">
      <a:defRPr sz="190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>
          <p15:clr>
            <a:srgbClr val="A4A3A4"/>
          </p15:clr>
        </p15:guide>
        <p15:guide id="2" pos="397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A042"/>
    <a:srgbClr val="7C82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68470" autoAdjust="0"/>
  </p:normalViewPr>
  <p:slideViewPr>
    <p:cSldViewPr snapToGrid="0" snapToObjects="1">
      <p:cViewPr varScale="1">
        <p:scale>
          <a:sx n="72" d="100"/>
          <a:sy n="72" d="100"/>
        </p:scale>
        <p:origin x="1962" y="72"/>
      </p:cViewPr>
      <p:guideLst>
        <p:guide orient="horz" pos="2387"/>
        <p:guide pos="39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s-CO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APORTE </a:t>
            </a:r>
            <a:r>
              <a:rPr lang="es-CO" sz="180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</a:t>
            </a:r>
            <a:r>
              <a:rPr lang="es-CO" sz="1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CATEGORÍA</a:t>
            </a:r>
            <a:endParaRPr lang="es-CO" sz="1800" dirty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22806205260730192"/>
          <c:y val="0.20979255243810926"/>
          <c:w val="0.54387589478539622"/>
          <c:h val="0.4958198185834518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1.5154369177501877E-2"/>
                  <c:y val="3.4958446267817698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29545494097514285"/>
                  <c:y val="-0.168979536339577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7221916059982"/>
                      <c:h val="0.1120046901122034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'SINERGIA 2015'!$P$61:$P$62</c:f>
              <c:strCache>
                <c:ptCount val="2"/>
                <c:pt idx="0">
                  <c:v>Reservas Naturales de la Sociedad Civil  </c:v>
                </c:pt>
                <c:pt idx="1">
                  <c:v>Áreas Protegidas Regionales </c:v>
                </c:pt>
              </c:strCache>
            </c:strRef>
          </c:cat>
          <c:val>
            <c:numRef>
              <c:f>'SINERGIA 2015'!$Q$61:$Q$62</c:f>
              <c:numCache>
                <c:formatCode>_-* #,##0_-;\-* #,##0_-;_-* "-"???_-;_-@_-</c:formatCode>
                <c:ptCount val="2"/>
                <c:pt idx="0" formatCode="#,##0">
                  <c:v>19045.830000000002</c:v>
                </c:pt>
                <c:pt idx="1">
                  <c:v>379531.77082561003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4508502511864532E-2"/>
          <c:y val="0.77337059841421074"/>
          <c:w val="0.89953008094886"/>
          <c:h val="0.224880053565894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all" baseline="0">
                <a:solidFill>
                  <a:srgbClr val="7C828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GB" sz="1800" dirty="0" err="1" smtClean="0">
                <a:solidFill>
                  <a:srgbClr val="7C8282"/>
                </a:solidFill>
              </a:rPr>
              <a:t>aporte</a:t>
            </a:r>
            <a:r>
              <a:rPr lang="en-GB" sz="1800" dirty="0" smtClean="0">
                <a:solidFill>
                  <a:srgbClr val="7C8282"/>
                </a:solidFill>
              </a:rPr>
              <a:t> </a:t>
            </a:r>
            <a:r>
              <a:rPr lang="en-GB" sz="1800" dirty="0" err="1" smtClean="0">
                <a:solidFill>
                  <a:srgbClr val="7C8282"/>
                </a:solidFill>
              </a:rPr>
              <a:t>por</a:t>
            </a:r>
            <a:r>
              <a:rPr lang="en-GB" sz="1800" dirty="0" smtClean="0">
                <a:solidFill>
                  <a:srgbClr val="7C8282"/>
                </a:solidFill>
              </a:rPr>
              <a:t> </a:t>
            </a:r>
            <a:r>
              <a:rPr lang="en-GB" sz="1800" dirty="0" err="1" smtClean="0">
                <a:solidFill>
                  <a:srgbClr val="7C8282"/>
                </a:solidFill>
              </a:rPr>
              <a:t>región</a:t>
            </a:r>
            <a:endParaRPr lang="en-GB" sz="1800" dirty="0">
              <a:solidFill>
                <a:srgbClr val="7C8282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all" baseline="0">
              <a:solidFill>
                <a:srgbClr val="7C828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s-CO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"/>
                  <c:y val="-3.57103022816165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"/>
                  <c:y val="0.1349055863972179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50" b="1" i="0" u="none" strike="noStrike" kern="1200" spc="0" baseline="0">
                      <a:solidFill>
                        <a:schemeClr val="accent6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spc="0" baseline="0">
                    <a:solidFill>
                      <a:schemeClr val="accen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'SINERGIA 2015'!$G$81:$G$86</c:f>
              <c:strCache>
                <c:ptCount val="6"/>
                <c:pt idx="0">
                  <c:v>caribe </c:v>
                </c:pt>
                <c:pt idx="1">
                  <c:v>Centro Oriente</c:v>
                </c:pt>
                <c:pt idx="2">
                  <c:v>Eje Cafetero </c:v>
                </c:pt>
                <c:pt idx="3">
                  <c:v>Pacifico</c:v>
                </c:pt>
                <c:pt idx="4">
                  <c:v>Llanos </c:v>
                </c:pt>
                <c:pt idx="5">
                  <c:v>Centro Sur </c:v>
                </c:pt>
              </c:strCache>
            </c:strRef>
          </c:cat>
          <c:val>
            <c:numRef>
              <c:f>'SINERGIA 2015'!$H$81:$H$86</c:f>
              <c:numCache>
                <c:formatCode>#,##0.00</c:formatCode>
                <c:ptCount val="6"/>
                <c:pt idx="0">
                  <c:v>41379.100000000006</c:v>
                </c:pt>
                <c:pt idx="1">
                  <c:v>77136.990000000005</c:v>
                </c:pt>
                <c:pt idx="2">
                  <c:v>123524.69</c:v>
                </c:pt>
                <c:pt idx="3">
                  <c:v>85152.495999999999</c:v>
                </c:pt>
                <c:pt idx="4">
                  <c:v>66505.06</c:v>
                </c:pt>
                <c:pt idx="5" formatCode="#,##0">
                  <c:v>4879.29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2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3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4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spc="0" baseline="0">
                      <a:solidFill>
                        <a:schemeClr val="accent5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defRPr>
                  </a:pPr>
                  <a:endParaRPr lang="es-CO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'SINERGIA 2015'!$G$81:$G$86</c:f>
              <c:strCache>
                <c:ptCount val="6"/>
                <c:pt idx="0">
                  <c:v>caribe </c:v>
                </c:pt>
                <c:pt idx="1">
                  <c:v>Centro Oriente</c:v>
                </c:pt>
                <c:pt idx="2">
                  <c:v>Eje Cafetero </c:v>
                </c:pt>
                <c:pt idx="3">
                  <c:v>Pacifico</c:v>
                </c:pt>
                <c:pt idx="4">
                  <c:v>Llanos </c:v>
                </c:pt>
                <c:pt idx="5">
                  <c:v>Centro Sur </c:v>
                </c:pt>
              </c:strCache>
            </c:strRef>
          </c:cat>
          <c:val>
            <c:numRef>
              <c:f>'SINERGIA 2015'!$I$81:$I$85</c:f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s-CO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92DE3-7F75-4829-803A-EDA2638016F0}" type="datetimeFigureOut">
              <a:rPr lang="es-CO" smtClean="0"/>
              <a:t>30/11/2016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2394-B907-46D7-A12E-2C4BBDE5A8AF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3367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894DC5-F360-41B0-9DB2-2B72C1954531}" type="datetimeFigureOut">
              <a:rPr lang="es-CO" smtClean="0"/>
              <a:t>30/11/2016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09600" y="1241425"/>
            <a:ext cx="557847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08057-4A08-48A7-BF4A-73527F42280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135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8057-4A08-48A7-BF4A-73527F422803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973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8057-4A08-48A7-BF4A-73527F422803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0669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8057-4A08-48A7-BF4A-73527F422803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93001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8057-4A08-48A7-BF4A-73527F422803}" type="slidenum">
              <a:rPr lang="es-CO" smtClean="0">
                <a:solidFill>
                  <a:prstClr val="black"/>
                </a:solidFill>
              </a:rPr>
              <a:pPr/>
              <a:t>9</a:t>
            </a:fld>
            <a:endParaRPr lang="es-C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4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 smtClean="0"/>
              <a:t>Tabla</a:t>
            </a:r>
            <a:r>
              <a:rPr lang="es-CO" baseline="0" dirty="0" smtClean="0"/>
              <a:t> con las hidroeléctricas que les llega agua de los parques</a:t>
            </a:r>
          </a:p>
          <a:p>
            <a:r>
              <a:rPr lang="es-CO" baseline="0" dirty="0" smtClean="0"/>
              <a:t>Ejemplo </a:t>
            </a:r>
            <a:r>
              <a:rPr lang="es-CO" baseline="0" dirty="0" err="1" smtClean="0"/>
              <a:t>chingaza</a:t>
            </a:r>
            <a:r>
              <a:rPr lang="es-CO" baseline="0" dirty="0" smtClean="0"/>
              <a:t> en el suministro de agua potable y número de personas</a:t>
            </a:r>
            <a:endParaRPr lang="es-CO" dirty="0" smtClean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08057-4A08-48A7-BF4A-73527F422803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1416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7975" y="1240315"/>
            <a:ext cx="9467850" cy="2638519"/>
          </a:xfrm>
        </p:spPr>
        <p:txBody>
          <a:bodyPr anchor="b"/>
          <a:lstStyle>
            <a:lvl1pPr algn="ctr">
              <a:defRPr sz="62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7975" y="3980586"/>
            <a:ext cx="9467850" cy="1829770"/>
          </a:xfrm>
        </p:spPr>
        <p:txBody>
          <a:bodyPr/>
          <a:lstStyle>
            <a:lvl1pPr marL="0" indent="0" algn="ctr">
              <a:buNone/>
              <a:defRPr sz="2485"/>
            </a:lvl1pPr>
            <a:lvl2pPr marL="473385" indent="0" algn="ctr">
              <a:buNone/>
              <a:defRPr sz="2071"/>
            </a:lvl2pPr>
            <a:lvl3pPr marL="946770" indent="0" algn="ctr">
              <a:buNone/>
              <a:defRPr sz="1864"/>
            </a:lvl3pPr>
            <a:lvl4pPr marL="1420155" indent="0" algn="ctr">
              <a:buNone/>
              <a:defRPr sz="1657"/>
            </a:lvl4pPr>
            <a:lvl5pPr marL="1893540" indent="0" algn="ctr">
              <a:buNone/>
              <a:defRPr sz="1657"/>
            </a:lvl5pPr>
            <a:lvl6pPr marL="2366924" indent="0" algn="ctr">
              <a:buNone/>
              <a:defRPr sz="1657"/>
            </a:lvl6pPr>
            <a:lvl7pPr marL="2840309" indent="0" algn="ctr">
              <a:buNone/>
              <a:defRPr sz="1657"/>
            </a:lvl7pPr>
            <a:lvl8pPr marL="3313694" indent="0" algn="ctr">
              <a:buNone/>
              <a:defRPr sz="1657"/>
            </a:lvl8pPr>
            <a:lvl9pPr marL="3787079" indent="0" algn="ctr">
              <a:buNone/>
              <a:defRPr sz="1657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392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4344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33907" y="403497"/>
            <a:ext cx="2722007" cy="6422619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7886" y="403497"/>
            <a:ext cx="8008223" cy="6422619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313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1616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1311" y="1889419"/>
            <a:ext cx="10888028" cy="3152539"/>
          </a:xfrm>
        </p:spPr>
        <p:txBody>
          <a:bodyPr anchor="b"/>
          <a:lstStyle>
            <a:lvl1pPr>
              <a:defRPr sz="6212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311" y="5071782"/>
            <a:ext cx="10888028" cy="1657846"/>
          </a:xfrm>
        </p:spPr>
        <p:txBody>
          <a:bodyPr/>
          <a:lstStyle>
            <a:lvl1pPr marL="0" indent="0">
              <a:buNone/>
              <a:defRPr sz="2485">
                <a:solidFill>
                  <a:schemeClr val="tx1">
                    <a:tint val="75000"/>
                  </a:schemeClr>
                </a:solidFill>
              </a:defRPr>
            </a:lvl1pPr>
            <a:lvl2pPr marL="473385" indent="0">
              <a:buNone/>
              <a:defRPr sz="2071">
                <a:solidFill>
                  <a:schemeClr val="tx1">
                    <a:tint val="75000"/>
                  </a:schemeClr>
                </a:solidFill>
              </a:defRPr>
            </a:lvl2pPr>
            <a:lvl3pPr marL="946770" indent="0">
              <a:buNone/>
              <a:defRPr sz="1864">
                <a:solidFill>
                  <a:schemeClr val="tx1">
                    <a:tint val="75000"/>
                  </a:schemeClr>
                </a:solidFill>
              </a:defRPr>
            </a:lvl3pPr>
            <a:lvl4pPr marL="1420155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4pPr>
            <a:lvl5pPr marL="1893540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5pPr>
            <a:lvl6pPr marL="2366924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6pPr>
            <a:lvl7pPr marL="2840309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7pPr>
            <a:lvl8pPr marL="3313694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8pPr>
            <a:lvl9pPr marL="3787079" indent="0">
              <a:buNone/>
              <a:defRPr sz="16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5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7886" y="2017485"/>
            <a:ext cx="5365115" cy="480863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0799" y="2017485"/>
            <a:ext cx="5365115" cy="480863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530" y="403497"/>
            <a:ext cx="10888028" cy="1464870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531" y="1857841"/>
            <a:ext cx="5340459" cy="910499"/>
          </a:xfrm>
        </p:spPr>
        <p:txBody>
          <a:bodyPr anchor="b"/>
          <a:lstStyle>
            <a:lvl1pPr marL="0" indent="0">
              <a:buNone/>
              <a:defRPr sz="2485" b="1"/>
            </a:lvl1pPr>
            <a:lvl2pPr marL="473385" indent="0">
              <a:buNone/>
              <a:defRPr sz="2071" b="1"/>
            </a:lvl2pPr>
            <a:lvl3pPr marL="946770" indent="0">
              <a:buNone/>
              <a:defRPr sz="1864" b="1"/>
            </a:lvl3pPr>
            <a:lvl4pPr marL="1420155" indent="0">
              <a:buNone/>
              <a:defRPr sz="1657" b="1"/>
            </a:lvl4pPr>
            <a:lvl5pPr marL="1893540" indent="0">
              <a:buNone/>
              <a:defRPr sz="1657" b="1"/>
            </a:lvl5pPr>
            <a:lvl6pPr marL="2366924" indent="0">
              <a:buNone/>
              <a:defRPr sz="1657" b="1"/>
            </a:lvl6pPr>
            <a:lvl7pPr marL="2840309" indent="0">
              <a:buNone/>
              <a:defRPr sz="1657" b="1"/>
            </a:lvl7pPr>
            <a:lvl8pPr marL="3313694" indent="0">
              <a:buNone/>
              <a:defRPr sz="1657" b="1"/>
            </a:lvl8pPr>
            <a:lvl9pPr marL="3787079" indent="0">
              <a:buNone/>
              <a:defRPr sz="1657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9531" y="2768340"/>
            <a:ext cx="5340459" cy="407181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0799" y="1857841"/>
            <a:ext cx="5366759" cy="910499"/>
          </a:xfrm>
        </p:spPr>
        <p:txBody>
          <a:bodyPr anchor="b"/>
          <a:lstStyle>
            <a:lvl1pPr marL="0" indent="0">
              <a:buNone/>
              <a:defRPr sz="2485" b="1"/>
            </a:lvl1pPr>
            <a:lvl2pPr marL="473385" indent="0">
              <a:buNone/>
              <a:defRPr sz="2071" b="1"/>
            </a:lvl2pPr>
            <a:lvl3pPr marL="946770" indent="0">
              <a:buNone/>
              <a:defRPr sz="1864" b="1"/>
            </a:lvl3pPr>
            <a:lvl4pPr marL="1420155" indent="0">
              <a:buNone/>
              <a:defRPr sz="1657" b="1"/>
            </a:lvl4pPr>
            <a:lvl5pPr marL="1893540" indent="0">
              <a:buNone/>
              <a:defRPr sz="1657" b="1"/>
            </a:lvl5pPr>
            <a:lvl6pPr marL="2366924" indent="0">
              <a:buNone/>
              <a:defRPr sz="1657" b="1"/>
            </a:lvl6pPr>
            <a:lvl7pPr marL="2840309" indent="0">
              <a:buNone/>
              <a:defRPr sz="1657" b="1"/>
            </a:lvl7pPr>
            <a:lvl8pPr marL="3313694" indent="0">
              <a:buNone/>
              <a:defRPr sz="1657" b="1"/>
            </a:lvl8pPr>
            <a:lvl9pPr marL="3787079" indent="0">
              <a:buNone/>
              <a:defRPr sz="1657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0799" y="2768340"/>
            <a:ext cx="5366759" cy="4071811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531" y="505248"/>
            <a:ext cx="4071504" cy="1768369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6759" y="1091197"/>
            <a:ext cx="6390799" cy="5385807"/>
          </a:xfrm>
        </p:spPr>
        <p:txBody>
          <a:bodyPr/>
          <a:lstStyle>
            <a:lvl1pPr>
              <a:defRPr sz="3313"/>
            </a:lvl1pPr>
            <a:lvl2pPr>
              <a:defRPr sz="2899"/>
            </a:lvl2pPr>
            <a:lvl3pPr>
              <a:defRPr sz="2485"/>
            </a:lvl3pPr>
            <a:lvl4pPr>
              <a:defRPr sz="2071"/>
            </a:lvl4pPr>
            <a:lvl5pPr>
              <a:defRPr sz="2071"/>
            </a:lvl5pPr>
            <a:lvl6pPr>
              <a:defRPr sz="2071"/>
            </a:lvl6pPr>
            <a:lvl7pPr>
              <a:defRPr sz="2071"/>
            </a:lvl7pPr>
            <a:lvl8pPr>
              <a:defRPr sz="2071"/>
            </a:lvl8pPr>
            <a:lvl9pPr>
              <a:defRPr sz="207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9531" y="2273617"/>
            <a:ext cx="4071504" cy="4212158"/>
          </a:xfrm>
        </p:spPr>
        <p:txBody>
          <a:bodyPr/>
          <a:lstStyle>
            <a:lvl1pPr marL="0" indent="0">
              <a:buNone/>
              <a:defRPr sz="1657"/>
            </a:lvl1pPr>
            <a:lvl2pPr marL="473385" indent="0">
              <a:buNone/>
              <a:defRPr sz="1450"/>
            </a:lvl2pPr>
            <a:lvl3pPr marL="946770" indent="0">
              <a:buNone/>
              <a:defRPr sz="1242"/>
            </a:lvl3pPr>
            <a:lvl4pPr marL="1420155" indent="0">
              <a:buNone/>
              <a:defRPr sz="1035"/>
            </a:lvl4pPr>
            <a:lvl5pPr marL="1893540" indent="0">
              <a:buNone/>
              <a:defRPr sz="1035"/>
            </a:lvl5pPr>
            <a:lvl6pPr marL="2366924" indent="0">
              <a:buNone/>
              <a:defRPr sz="1035"/>
            </a:lvl6pPr>
            <a:lvl7pPr marL="2840309" indent="0">
              <a:buNone/>
              <a:defRPr sz="1035"/>
            </a:lvl7pPr>
            <a:lvl8pPr marL="3313694" indent="0">
              <a:buNone/>
              <a:defRPr sz="1035"/>
            </a:lvl8pPr>
            <a:lvl9pPr marL="3787079" indent="0">
              <a:buNone/>
              <a:defRPr sz="103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051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531" y="505248"/>
            <a:ext cx="4071504" cy="1768369"/>
          </a:xfrm>
        </p:spPr>
        <p:txBody>
          <a:bodyPr anchor="b"/>
          <a:lstStyle>
            <a:lvl1pPr>
              <a:defRPr sz="3313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66759" y="1091197"/>
            <a:ext cx="6390799" cy="5385807"/>
          </a:xfrm>
        </p:spPr>
        <p:txBody>
          <a:bodyPr anchor="t"/>
          <a:lstStyle>
            <a:lvl1pPr marL="0" indent="0">
              <a:buNone/>
              <a:defRPr sz="3313"/>
            </a:lvl1pPr>
            <a:lvl2pPr marL="473385" indent="0">
              <a:buNone/>
              <a:defRPr sz="2899"/>
            </a:lvl2pPr>
            <a:lvl3pPr marL="946770" indent="0">
              <a:buNone/>
              <a:defRPr sz="2485"/>
            </a:lvl3pPr>
            <a:lvl4pPr marL="1420155" indent="0">
              <a:buNone/>
              <a:defRPr sz="2071"/>
            </a:lvl4pPr>
            <a:lvl5pPr marL="1893540" indent="0">
              <a:buNone/>
              <a:defRPr sz="2071"/>
            </a:lvl5pPr>
            <a:lvl6pPr marL="2366924" indent="0">
              <a:buNone/>
              <a:defRPr sz="2071"/>
            </a:lvl6pPr>
            <a:lvl7pPr marL="2840309" indent="0">
              <a:buNone/>
              <a:defRPr sz="2071"/>
            </a:lvl7pPr>
            <a:lvl8pPr marL="3313694" indent="0">
              <a:buNone/>
              <a:defRPr sz="2071"/>
            </a:lvl8pPr>
            <a:lvl9pPr marL="3787079" indent="0">
              <a:buNone/>
              <a:defRPr sz="2071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9531" y="2273617"/>
            <a:ext cx="4071504" cy="4212158"/>
          </a:xfrm>
        </p:spPr>
        <p:txBody>
          <a:bodyPr/>
          <a:lstStyle>
            <a:lvl1pPr marL="0" indent="0">
              <a:buNone/>
              <a:defRPr sz="1657"/>
            </a:lvl1pPr>
            <a:lvl2pPr marL="473385" indent="0">
              <a:buNone/>
              <a:defRPr sz="1450"/>
            </a:lvl2pPr>
            <a:lvl3pPr marL="946770" indent="0">
              <a:buNone/>
              <a:defRPr sz="1242"/>
            </a:lvl3pPr>
            <a:lvl4pPr marL="1420155" indent="0">
              <a:buNone/>
              <a:defRPr sz="1035"/>
            </a:lvl4pPr>
            <a:lvl5pPr marL="1893540" indent="0">
              <a:buNone/>
              <a:defRPr sz="1035"/>
            </a:lvl5pPr>
            <a:lvl6pPr marL="2366924" indent="0">
              <a:buNone/>
              <a:defRPr sz="1035"/>
            </a:lvl6pPr>
            <a:lvl7pPr marL="2840309" indent="0">
              <a:buNone/>
              <a:defRPr sz="1035"/>
            </a:lvl7pPr>
            <a:lvl8pPr marL="3313694" indent="0">
              <a:buNone/>
              <a:defRPr sz="1035"/>
            </a:lvl8pPr>
            <a:lvl9pPr marL="3787079" indent="0">
              <a:buNone/>
              <a:defRPr sz="1035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599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7886" y="403497"/>
            <a:ext cx="10888028" cy="1464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7886" y="2017485"/>
            <a:ext cx="10888028" cy="4808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886" y="7024356"/>
            <a:ext cx="2840355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C243A-4159-1D4E-8098-9150BF88CF5E}" type="datetimeFigureOut">
              <a:rPr lang="es-ES" smtClean="0"/>
              <a:t>30/11/2016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1634" y="7024356"/>
            <a:ext cx="4260533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15559" y="7024356"/>
            <a:ext cx="2840355" cy="403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AB712-2EF0-0E4F-8045-D090A1150C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066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46770" rtl="0" eaLnBrk="1" latinLnBrk="0" hangingPunct="1">
        <a:lnSpc>
          <a:spcPct val="90000"/>
        </a:lnSpc>
        <a:spcBef>
          <a:spcPct val="0"/>
        </a:spcBef>
        <a:buNone/>
        <a:defRPr sz="455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692" indent="-236692" algn="l" defTabSz="946770" rtl="0" eaLnBrk="1" latinLnBrk="0" hangingPunct="1">
        <a:lnSpc>
          <a:spcPct val="90000"/>
        </a:lnSpc>
        <a:spcBef>
          <a:spcPts val="1035"/>
        </a:spcBef>
        <a:buFont typeface="Arial" panose="020B0604020202020204" pitchFamily="34" charset="0"/>
        <a:buChar char="•"/>
        <a:defRPr sz="2899" kern="1200">
          <a:solidFill>
            <a:schemeClr val="tx1"/>
          </a:solidFill>
          <a:latin typeface="+mn-lt"/>
          <a:ea typeface="+mn-ea"/>
          <a:cs typeface="+mn-cs"/>
        </a:defRPr>
      </a:lvl1pPr>
      <a:lvl2pPr marL="710077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485" kern="1200">
          <a:solidFill>
            <a:schemeClr val="tx1"/>
          </a:solidFill>
          <a:latin typeface="+mn-lt"/>
          <a:ea typeface="+mn-ea"/>
          <a:cs typeface="+mn-cs"/>
        </a:defRPr>
      </a:lvl2pPr>
      <a:lvl3pPr marL="1183462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2071" kern="1200">
          <a:solidFill>
            <a:schemeClr val="tx1"/>
          </a:solidFill>
          <a:latin typeface="+mn-lt"/>
          <a:ea typeface="+mn-ea"/>
          <a:cs typeface="+mn-cs"/>
        </a:defRPr>
      </a:lvl3pPr>
      <a:lvl4pPr marL="1656847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4pPr>
      <a:lvl5pPr marL="2130232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5pPr>
      <a:lvl6pPr marL="2603617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3077002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3550387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4023771" indent="-236692" algn="l" defTabSz="946770" rtl="0" eaLnBrk="1" latinLnBrk="0" hangingPunct="1">
        <a:lnSpc>
          <a:spcPct val="90000"/>
        </a:lnSpc>
        <a:spcBef>
          <a:spcPts val="518"/>
        </a:spcBef>
        <a:buFont typeface="Arial" panose="020B0604020202020204" pitchFamily="34" charset="0"/>
        <a:buChar char="•"/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1pPr>
      <a:lvl2pPr marL="473385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2pPr>
      <a:lvl3pPr marL="946770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3pPr>
      <a:lvl4pPr marL="1420155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4pPr>
      <a:lvl5pPr marL="1893540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5pPr>
      <a:lvl6pPr marL="2366924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6pPr>
      <a:lvl7pPr marL="2840309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7pPr>
      <a:lvl8pPr marL="3313694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8pPr>
      <a:lvl9pPr marL="3787079" algn="l" defTabSz="946770" rtl="0" eaLnBrk="1" latinLnBrk="0" hangingPunct="1">
        <a:defRPr sz="18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Hoja_de_c_lculo_de_Microsoft_Excel1.xlsx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.bin"/><Relationship Id="rId2" Type="http://schemas.openxmlformats.org/officeDocument/2006/relationships/tags" Target="../tags/tag1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jpg"/><Relationship Id="rId9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2571" y="4464901"/>
            <a:ext cx="5229225" cy="11715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7"/>
          <p:cNvSpPr txBox="1">
            <a:spLocks noChangeArrowheads="1"/>
          </p:cNvSpPr>
          <p:nvPr/>
        </p:nvSpPr>
        <p:spPr bwMode="auto">
          <a:xfrm>
            <a:off x="624840" y="1938222"/>
            <a:ext cx="5352879" cy="97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s-ES"/>
            </a:defPPr>
            <a:lvl1pPr marL="0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486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72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58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44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303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16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02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885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PNN ha identificado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174.838 hectáreas con prioridades muy alta y alta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restauración en áreas protegidas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810270" y="2029170"/>
            <a:ext cx="5994513" cy="441244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9723111" y="1347672"/>
            <a:ext cx="1400175" cy="1181100"/>
          </a:xfrm>
          <a:prstGeom prst="rect">
            <a:avLst/>
          </a:prstGeom>
        </p:spPr>
      </p:pic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518428"/>
              </p:ext>
            </p:extLst>
          </p:nvPr>
        </p:nvGraphicFramePr>
        <p:xfrm>
          <a:off x="816899" y="3463783"/>
          <a:ext cx="4912380" cy="2568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2" name="Hoja de cálculo" r:id="rId8" imgW="2811713" imgH="1470777" progId="Excel.Sheet.12">
                  <p:embed/>
                </p:oleObj>
              </mc:Choice>
              <mc:Fallback>
                <p:oleObj name="Hoja de cálculo" r:id="rId8" imgW="2811713" imgH="147077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6899" y="3463783"/>
                        <a:ext cx="4912380" cy="2568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82414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26719" y="1022828"/>
            <a:ext cx="6601877" cy="626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49% de las áreas protegidas tienen vocación ecoturística, de las cuales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 están abiertas al ecoturismo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a 2016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 áreas protegidas con estrategia de ecoturismo (2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concesión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8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ecoturismo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comunitario)</a:t>
            </a:r>
          </a:p>
          <a:p>
            <a:pPr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2016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 nuevos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programas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ecoturismo comunitario: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Andakies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Cerca Viva (PNN Guacharos) y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Corpochingaza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(PNN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Chingaza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y la concesión PNN Gorgona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SFF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Otun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Quimbaya incluido en los 100 destinos sostenibles en el mundo, único en el país (2014 y 2016)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Programa Salud naturalmente en los parques para mejorar el bienestar y la salud de las personas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58" y="1616216"/>
            <a:ext cx="5031128" cy="377334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2" descr="Logo_salud_final-0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596" y="5916609"/>
            <a:ext cx="2151513" cy="1662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80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8066" y="1300368"/>
            <a:ext cx="5671568" cy="567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PNN adelanta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agenda de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investigación y monitoreo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sus áreas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protegidas: 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Portafolios de proyectos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investigación y programas 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monitoreo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Revista in situ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Promueve la publicación de artículos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científicos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Corales de profundidad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Expedición PNN, INVEMAR, ANH, Universidad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Manchester,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UniAndes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CIOH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Especies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amenazadas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Oso de anteojos y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Frailejones</a:t>
            </a:r>
          </a:p>
          <a:p>
            <a:pPr lvl="1" algn="just"/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Fortalecimiento del Sistema de información de monitoreo SULA.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/>
          <a:srcRect l="34504" t="15548" r="35057" b="13579"/>
          <a:stretch/>
        </p:blipFill>
        <p:spPr>
          <a:xfrm rot="20924789">
            <a:off x="7273148" y="1288124"/>
            <a:ext cx="3360078" cy="46664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10088">
            <a:off x="9300022" y="3217010"/>
            <a:ext cx="2657346" cy="3645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773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68509" y="1022828"/>
            <a:ext cx="6535447" cy="6555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Las áreas protegidas contribuyen a la actividad económica del país, a través de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servicios </a:t>
            </a:r>
            <a:r>
              <a:rPr lang="es-CO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ecosistémicos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alt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PNN ha realizado valoraciones económicas en 20 áreas protegidas, seis en 2016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alt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alt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ha valorado </a:t>
            </a:r>
            <a:r>
              <a:rPr lang="es-CO" alt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al menos US$2.770 millones anuales (0,9% PIB</a:t>
            </a:r>
            <a:r>
              <a:rPr lang="es-CO" alt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la provisión y la regulación hídrica del SPNN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alt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alt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SPNN contiene el 20% de los bosques del país, responsables de la absorción del </a:t>
            </a:r>
            <a:r>
              <a:rPr lang="es-CO" alt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carbono, </a:t>
            </a:r>
            <a:r>
              <a:rPr lang="es-CO" alt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estrategia de mitigación ante el cambio climático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alt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alt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s-CO" alt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 PNN Paramillo a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la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generación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1.276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GWh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/año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(89,6% de la energía media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anual del proyecto Urra),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 equivale a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valor del recurso hídrico de $2,13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billones de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pesos en generación de energía (vida útil del proyecto) </a:t>
            </a:r>
            <a:endParaRPr lang="es-ES_tradnl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238">
            <a:off x="7248837" y="1540115"/>
            <a:ext cx="4170663" cy="3127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49">
            <a:off x="8189747" y="3834921"/>
            <a:ext cx="3630387" cy="27227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16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764230" y="1848302"/>
            <a:ext cx="5185450" cy="500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a 2018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2,5 millones de nuevas hectáreas declaradas en el SINAP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a noviembre de 2016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398.578 hectáreas (15,6%)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 SINAP se consolida con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773 áreas protegidas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 una superficie de 23.816.190 hectáreas 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lvl="1" algn="just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Parques Nacionales avanza en un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Portafolio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para la declaración de nuevas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áreas.</a:t>
            </a:r>
          </a:p>
          <a:p>
            <a:pPr marL="0" lvl="1"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algn="just"/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Fuente</a:t>
            </a:r>
            <a:r>
              <a:rPr lang="es-CO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RUNAP, 16 de noviembre de 2016</a:t>
            </a:r>
            <a:endParaRPr lang="es-ES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994009"/>
              </p:ext>
            </p:extLst>
          </p:nvPr>
        </p:nvGraphicFramePr>
        <p:xfrm>
          <a:off x="7562583" y="4242216"/>
          <a:ext cx="4369588" cy="3184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048194"/>
              </p:ext>
            </p:extLst>
          </p:nvPr>
        </p:nvGraphicFramePr>
        <p:xfrm>
          <a:off x="6487314" y="1041459"/>
          <a:ext cx="3646036" cy="3200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07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773381"/>
              </p:ext>
            </p:extLst>
          </p:nvPr>
        </p:nvGraphicFramePr>
        <p:xfrm>
          <a:off x="1510747" y="1723287"/>
          <a:ext cx="9118880" cy="5574030"/>
        </p:xfrm>
        <a:graphic>
          <a:graphicData uri="http://schemas.openxmlformats.org/drawingml/2006/table">
            <a:tbl>
              <a:tblPr/>
              <a:tblGrid>
                <a:gridCol w="4152114"/>
                <a:gridCol w="2443112"/>
                <a:gridCol w="2523654"/>
              </a:tblGrid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AUTORIDAD AMBIENTAL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HECTAREAS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CORNARE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111.516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CODECHOCO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60.181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CORPOGUAJIRA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36.051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CORPORINOQUIA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33.902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CORPONOR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32.842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CORMACARENA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CORPOCHIVOR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19.305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PNN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19.046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CORPOBOYACA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18.950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CVC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CORANTIOQUIA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11.709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CORPOGUIAJIRA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CORPONARIÑO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CORTOLIMA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CDMB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2.805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CORPOGUAVIO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CRC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CVS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CORPOGUAVIO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CORPOMOJANA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091"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1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1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398.578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600" b="1" i="1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100,0%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491035" y="1138512"/>
            <a:ext cx="913859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3200" b="1" cap="none" spc="0" dirty="0" smtClean="0">
                <a:ln/>
                <a:solidFill>
                  <a:srgbClr val="92D050"/>
                </a:solidFill>
                <a:effectLst/>
              </a:rPr>
              <a:t>Participación Nuevas Áreas por Autoridad Ambiental</a:t>
            </a:r>
            <a:endParaRPr lang="es-ES" sz="3200" b="1" cap="none" spc="0" dirty="0">
              <a:ln/>
              <a:solidFill>
                <a:srgbClr val="92D05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08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14"/>
          <p:cNvPicPr preferRelativeResize="0"/>
          <p:nvPr/>
        </p:nvPicPr>
        <p:blipFill rotWithShape="1">
          <a:blip r:embed="rId4">
            <a:alphaModFix/>
          </a:blip>
          <a:srcRect t="1899"/>
          <a:stretch/>
        </p:blipFill>
        <p:spPr>
          <a:xfrm>
            <a:off x="7177177" y="851695"/>
            <a:ext cx="5446623" cy="651526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12"/>
          <p:cNvSpPr txBox="1"/>
          <p:nvPr/>
        </p:nvSpPr>
        <p:spPr>
          <a:xfrm>
            <a:off x="834970" y="714444"/>
            <a:ext cx="5732703" cy="5730669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El portafolio para la declaración de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8 nuevas áreas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esta constituido por: 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buClr>
                <a:srgbClr val="000000"/>
              </a:buClr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Bosques Secos del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Patía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Cabo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Manglares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Sabanas y Humedales de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Arauca</a:t>
            </a: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Selvas </a:t>
            </a: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Humedas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Transicionales </a:t>
            </a: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Cumaribo</a:t>
            </a:r>
            <a:endParaRPr lang="es-E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Serranía </a:t>
            </a: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de San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Lucas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Serranía de </a:t>
            </a:r>
            <a:r>
              <a:rPr lang="es-E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Perijá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Alto </a:t>
            </a: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Manacacías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r>
              <a:rPr lang="es-ES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Cinaruco</a:t>
            </a:r>
            <a:endParaRPr lang="es-ES" sz="18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827761" lvl="1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1" algn="just">
              <a:buClr>
                <a:schemeClr val="dk1"/>
              </a:buClr>
              <a:buSzPct val="25000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Las áreas más avanzadas son San Lucas y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Cinaruco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1" algn="just">
              <a:buClr>
                <a:schemeClr val="dk1"/>
              </a:buClr>
              <a:buSzPct val="25000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marL="0" lvl="1" algn="just">
              <a:buClr>
                <a:schemeClr val="dk1"/>
              </a:buClr>
              <a:buSzPct val="25000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PNN reservó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1.660.244 hectáreas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(Resolución 1628 de 2015)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y las restantes serán aportadas por las regiones y la sociedad civil</a:t>
            </a:r>
          </a:p>
          <a:p>
            <a:pPr marL="342900" indent="-342900">
              <a:buClr>
                <a:schemeClr val="dk1"/>
              </a:buClr>
              <a:buSzPct val="100000"/>
              <a:buFont typeface="+mj-lt"/>
              <a:buAutoNum type="arabicPeriod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algn="just">
              <a:buClr>
                <a:srgbClr val="000000"/>
              </a:buClr>
              <a:buSzPct val="100000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Se inicio la ruta de declaratoria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de </a:t>
            </a:r>
            <a:r>
              <a:rPr lang="es-CO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Tochecito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para la conservación de la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palma de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cera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buClr>
                <a:schemeClr val="dk1"/>
              </a:buClr>
              <a:buSzPct val="25000"/>
            </a:pPr>
            <a:endParaRPr lang="es-ES" sz="2000" dirty="0" smtClean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buClr>
                <a:schemeClr val="dk1"/>
              </a:buClr>
              <a:buSzPct val="25000"/>
            </a:pPr>
            <a:endParaRPr lang="es-ES" sz="2000" dirty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>
              <a:buClr>
                <a:schemeClr val="dk1"/>
              </a:buClr>
              <a:buSzPct val="25000"/>
            </a:pPr>
            <a:endParaRPr lang="es-ES" sz="2000" dirty="0" smtClean="0">
              <a:solidFill>
                <a:schemeClr val="dk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9490841" y="4114801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1</a:t>
            </a:r>
            <a:endParaRPr lang="es-CO" dirty="0"/>
          </a:p>
        </p:txBody>
      </p:sp>
      <p:sp>
        <p:nvSpPr>
          <p:cNvPr id="7" name="Elipse 6"/>
          <p:cNvSpPr/>
          <p:nvPr/>
        </p:nvSpPr>
        <p:spPr>
          <a:xfrm>
            <a:off x="8781317" y="4136840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11014834" y="3368551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3</a:t>
            </a:r>
            <a:endParaRPr lang="es-CO" dirty="0"/>
          </a:p>
        </p:txBody>
      </p:sp>
      <p:sp>
        <p:nvSpPr>
          <p:cNvPr id="11" name="Elipse 10"/>
          <p:cNvSpPr/>
          <p:nvPr/>
        </p:nvSpPr>
        <p:spPr>
          <a:xfrm>
            <a:off x="11408184" y="3579779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4</a:t>
            </a:r>
            <a:endParaRPr lang="es-CO" dirty="0"/>
          </a:p>
        </p:txBody>
      </p:sp>
      <p:sp>
        <p:nvSpPr>
          <p:cNvPr id="12" name="Elipse 11"/>
          <p:cNvSpPr/>
          <p:nvPr/>
        </p:nvSpPr>
        <p:spPr>
          <a:xfrm>
            <a:off x="10100272" y="3022489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5</a:t>
            </a:r>
            <a:endParaRPr lang="es-CO" dirty="0"/>
          </a:p>
        </p:txBody>
      </p:sp>
      <p:sp>
        <p:nvSpPr>
          <p:cNvPr id="13" name="Elipse 12"/>
          <p:cNvSpPr/>
          <p:nvPr/>
        </p:nvSpPr>
        <p:spPr>
          <a:xfrm>
            <a:off x="10312143" y="2364898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6</a:t>
            </a:r>
            <a:endParaRPr lang="es-CO" dirty="0"/>
          </a:p>
        </p:txBody>
      </p:sp>
      <p:sp>
        <p:nvSpPr>
          <p:cNvPr id="14" name="Elipse 13"/>
          <p:cNvSpPr/>
          <p:nvPr/>
        </p:nvSpPr>
        <p:spPr>
          <a:xfrm>
            <a:off x="10546431" y="3691010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7</a:t>
            </a:r>
            <a:endParaRPr lang="es-CO" dirty="0"/>
          </a:p>
        </p:txBody>
      </p:sp>
      <p:sp>
        <p:nvSpPr>
          <p:cNvPr id="15" name="Elipse 14"/>
          <p:cNvSpPr/>
          <p:nvPr/>
        </p:nvSpPr>
        <p:spPr>
          <a:xfrm>
            <a:off x="11312986" y="3352086"/>
            <a:ext cx="252249" cy="2364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dirty="0" smtClean="0"/>
              <a:t>8</a:t>
            </a:r>
            <a:endParaRPr lang="es-CO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91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49590" y="1337158"/>
            <a:ext cx="5407517" cy="5688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59 áreas protegidas 24 (41%) están traslapadas con territorios colectivos de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 indígenas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2019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15 Regímenes Especiales de Manejo (REM) suscritos y en implementación con indígenas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2016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suscribió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REM – </a:t>
            </a:r>
            <a:r>
              <a:rPr lang="es-E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Katíos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para un avance acumulado de 10 REM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proceso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Yaigojé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Apaporis y Bahía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Portete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Nevado del 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Huila, </a:t>
            </a:r>
            <a:r>
              <a:rPr lang="es-CO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Utría</a:t>
            </a: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Flamencos y </a:t>
            </a:r>
            <a:r>
              <a:rPr lang="es-CO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Cahuinari</a:t>
            </a:r>
            <a:r>
              <a:rPr lang="es-CO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es-ES" sz="2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43" y="1008004"/>
            <a:ext cx="5235830" cy="63467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7421501" y="2948647"/>
            <a:ext cx="92204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REM KATIOS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825781" y="1722624"/>
            <a:ext cx="1122423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BAHIA PORTETE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0591708" y="4784917"/>
            <a:ext cx="910827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YAIGOJÉ </a:t>
            </a:r>
          </a:p>
          <a:p>
            <a:r>
              <a:rPr lang="es-CO" sz="1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APAPORIS</a:t>
            </a:r>
            <a:endParaRPr lang="es-CO" sz="11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8436819" y="4542263"/>
            <a:ext cx="795411" cy="430887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NEVADO </a:t>
            </a:r>
          </a:p>
          <a:p>
            <a:r>
              <a:rPr lang="es-CO" sz="1100" b="1" dirty="0" smtClean="0">
                <a:solidFill>
                  <a:schemeClr val="bg1"/>
                </a:solidFill>
              </a:rPr>
              <a:t>DEL HUILA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794755" y="3624465"/>
            <a:ext cx="548548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UTRIA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933464" y="2029817"/>
            <a:ext cx="917239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FLAMENCOS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452794" y="5621453"/>
            <a:ext cx="85792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CAHUINARI</a:t>
            </a:r>
            <a:endParaRPr lang="es-CO" sz="11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38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670228" y="2097110"/>
            <a:ext cx="5634255" cy="3911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59 áreas protegidas en 11 (19%) hay presencia de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 </a:t>
            </a:r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negras, afrocolombianas y raizales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2019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38 Acuerdos Políticos y de Uso y Manejo suscritos y en implementación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a 2016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26 Acuerdos suscritos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Ratificación de dos Acuerdos en el PNN Farallones de Cali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" t="1156" r="1671"/>
          <a:stretch/>
        </p:blipFill>
        <p:spPr>
          <a:xfrm>
            <a:off x="6861234" y="771526"/>
            <a:ext cx="5353769" cy="656288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98691" y="2861017"/>
            <a:ext cx="61747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KATIOS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867620" y="3363937"/>
            <a:ext cx="548548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UTRIA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239082" y="3827883"/>
            <a:ext cx="111921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BAHIA MALAGA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342641" y="4161024"/>
            <a:ext cx="814647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GORGONA</a:t>
            </a:r>
            <a:endParaRPr lang="es-CO" sz="11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831245" y="4027772"/>
            <a:ext cx="1420582" cy="26161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s-CO" sz="1100" b="1" dirty="0" smtClean="0">
                <a:solidFill>
                  <a:schemeClr val="bg1"/>
                </a:solidFill>
              </a:rPr>
              <a:t>FARALLONES DE CALI</a:t>
            </a:r>
            <a:endParaRPr lang="es-CO" sz="11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899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007" y="1170853"/>
            <a:ext cx="5049672" cy="61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/>
          <p:cNvSpPr txBox="1"/>
          <p:nvPr/>
        </p:nvSpPr>
        <p:spPr>
          <a:xfrm>
            <a:off x="818734" y="1157727"/>
            <a:ext cx="5718543" cy="5968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59 áreas protegidas en 40 (68%) hay presencia de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comunidades campesinas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2018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24 áreas protegidas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 estrategias para avanzar en la solución de conflictos por Uso, Ocupación y Tenencia</a:t>
            </a:r>
          </a:p>
          <a:p>
            <a:endParaRPr lang="es-ES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a 2016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 áreas protegidas con estrategias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 mesas locales, 2 regionales y una nacional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Reconocimiento y señalización de los límites de las áreas de PNN y caracterización de la ocupación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Generación de insumos para la formulación de política pública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1954" y="1896503"/>
            <a:ext cx="1231473" cy="8634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007" y="6416148"/>
            <a:ext cx="1571625" cy="8667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04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/>
          <p:nvPr/>
        </p:nvSpPr>
        <p:spPr>
          <a:xfrm>
            <a:off x="427641" y="1104826"/>
            <a:ext cx="5831928" cy="3970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486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72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58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44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303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16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02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885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Dentro de las acciones de trabajo con las comunidades se destacan los procesos de </a:t>
            </a:r>
            <a:r>
              <a:rPr lang="es-CO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restauración</a:t>
            </a:r>
            <a:endParaRPr lang="es-CO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ES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 2019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8.000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hectáreas en proceso de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restauración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 a 2016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1.500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hectáreas </a:t>
            </a:r>
            <a:r>
              <a:rPr lang="es-E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en:</a:t>
            </a:r>
            <a:endParaRPr lang="es-ES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Serranía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Yariguies: Bosques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Subandino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Bosque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Altoandino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endParaRPr lang="es-CO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lvl="1" indent="-342900" algn="just">
              <a:buFont typeface="Arial" panose="020B0604020202020204" pitchFamily="34" charset="0"/>
              <a:buChar char="•"/>
            </a:pPr>
            <a:r>
              <a:rPr lang="es-CO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Selva </a:t>
            </a: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Florencia: Bosque </a:t>
            </a:r>
            <a:r>
              <a:rPr lang="es-C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Subandino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just"/>
            <a:endParaRPr lang="es-CO" sz="14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731" y="5230570"/>
            <a:ext cx="5652068" cy="219456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06"/>
          <a:stretch/>
        </p:blipFill>
        <p:spPr>
          <a:xfrm>
            <a:off x="6831960" y="1174276"/>
            <a:ext cx="2755032" cy="370981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04"/>
          <a:stretch/>
        </p:blipFill>
        <p:spPr>
          <a:xfrm>
            <a:off x="10031178" y="1264905"/>
            <a:ext cx="2164981" cy="348171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6759711" y="4844411"/>
            <a:ext cx="4033706" cy="386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486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72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58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44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303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16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02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885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PNN Selva de Florencia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129" y="5190838"/>
            <a:ext cx="3565725" cy="219867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7640356" y="2544151"/>
            <a:ext cx="780313" cy="832513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Flecha derecha 13"/>
          <p:cNvSpPr/>
          <p:nvPr/>
        </p:nvSpPr>
        <p:spPr>
          <a:xfrm>
            <a:off x="8420669" y="2473683"/>
            <a:ext cx="1610509" cy="9734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/>
          <p:cNvSpPr txBox="1"/>
          <p:nvPr/>
        </p:nvSpPr>
        <p:spPr>
          <a:xfrm>
            <a:off x="6831960" y="813899"/>
            <a:ext cx="4537894" cy="386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marL="0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486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9721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5458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9442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24303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0916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94024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8885" algn="l" defTabSz="969721" rtl="0" eaLnBrk="1" latinLnBrk="0" hangingPunct="1">
              <a:defRPr sz="190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PNN </a:t>
            </a:r>
            <a:r>
              <a:rPr lang="es-E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Serranía de los </a:t>
            </a:r>
            <a:r>
              <a:rPr lang="es-ES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Yariguies</a:t>
            </a:r>
            <a:endParaRPr lang="es-ES" b="1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433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7676901"/>
              </p:ext>
            </p:extLst>
          </p:nvPr>
        </p:nvGraphicFramePr>
        <p:xfrm>
          <a:off x="1592316" y="1614230"/>
          <a:ext cx="9144000" cy="4966136"/>
        </p:xfrm>
        <a:graphic>
          <a:graphicData uri="http://schemas.openxmlformats.org/drawingml/2006/table">
            <a:tbl>
              <a:tblPr/>
              <a:tblGrid>
                <a:gridCol w="2573358"/>
                <a:gridCol w="1561170"/>
                <a:gridCol w="1612638"/>
                <a:gridCol w="1132278"/>
                <a:gridCol w="1231798"/>
                <a:gridCol w="1032758"/>
              </a:tblGrid>
              <a:tr h="749872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AREAS PROTEGIDAS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HAS EN RESTAURACION PASIVA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RESTAURACION ACTIVA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TOTAL HAS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TENSIONANTES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AÑO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933C"/>
                    </a:solidFill>
                  </a:tcPr>
                </a:tc>
              </a:tr>
              <a:tr h="2971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VIPIS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596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Ganadería Extensiva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2014  </a:t>
                      </a:r>
                      <a:endParaRPr lang="es-CO" sz="1400" b="1" i="1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1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SIERRA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NEVADA DE SANTA MARTA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971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GALERAS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971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PICACHOS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1126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LOS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NEVADOS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9711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PNN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SERRANIA DE LOS YAGUIES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2011,05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2011,05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Ganadería Extensiva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126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SFF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GALERAS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11268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SFF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OTUN QUIMBAYA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Invasoras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9519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PNN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SERRANIA DE LOS YARIGUIES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1344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1670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Ganadería Extensiva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519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SFF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IGUAQUE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Incendios y Ganadería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95199">
                <a:tc>
                  <a:txBody>
                    <a:bodyPr/>
                    <a:lstStyle/>
                    <a:p>
                      <a:pPr algn="l" fontAlgn="b"/>
                      <a:r>
                        <a:rPr lang="es-CO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 PNN </a:t>
                      </a:r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SELVA DE FLORENCIA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Ganadería Extensiva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11268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3951,05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1" i="1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4277,05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1790549" y="1072568"/>
            <a:ext cx="867442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2800" b="1" dirty="0" smtClean="0">
                <a:ln/>
                <a:solidFill>
                  <a:srgbClr val="92D050"/>
                </a:solidFill>
              </a:rPr>
              <a:t>Procesos de restauración en Áreas Protegidas  2014-2016</a:t>
            </a:r>
            <a:endParaRPr lang="es-ES" sz="2800" b="1" dirty="0">
              <a:ln/>
              <a:solidFill>
                <a:srgbClr val="92D05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68336" y="6620447"/>
            <a:ext cx="97524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latin typeface="Arial Narrow" panose="020B0606020202030204" pitchFamily="34" charset="0"/>
              </a:rPr>
              <a:t>Nota: </a:t>
            </a:r>
            <a:r>
              <a:rPr lang="es-CO" sz="1600" dirty="0" smtClean="0">
                <a:latin typeface="Arial Narrow" panose="020B0606020202030204" pitchFamily="34" charset="0"/>
              </a:rPr>
              <a:t>En procesos de restauración de corales se avanzó en la recuperación de 3.467 metros cuadrados en las siguientes áreas protegidas: CRSB 2.367 m2, Providencia  900 m2 y </a:t>
            </a:r>
            <a:r>
              <a:rPr lang="es-CO" sz="1600" dirty="0" err="1" smtClean="0">
                <a:latin typeface="Arial Narrow" panose="020B0606020202030204" pitchFamily="34" charset="0"/>
              </a:rPr>
              <a:t>Tayrona</a:t>
            </a:r>
            <a:r>
              <a:rPr lang="es-CO" sz="1600" smtClean="0">
                <a:latin typeface="Arial Narrow" panose="020B0606020202030204" pitchFamily="34" charset="0"/>
              </a:rPr>
              <a:t> 100 </a:t>
            </a:r>
            <a:r>
              <a:rPr lang="es-CO" sz="1600" dirty="0" smtClean="0">
                <a:latin typeface="Arial Narrow" panose="020B0606020202030204" pitchFamily="34" charset="0"/>
              </a:rPr>
              <a:t>m2 </a:t>
            </a:r>
            <a:endParaRPr lang="es-CO" sz="1600" dirty="0">
              <a:latin typeface="Arial Narrow" panose="020B0606020202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354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0cd5709f-94ab-4660-b2ad-e8d6117df14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d4842d3-1ed3-4b69-8e1b-e088ae77def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d4842d3-1ed3-4b69-8e1b-e088ae77def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d4842d3-1ed3-4b69-8e1b-e088ae77def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bae1663e-b6d2-4bea-b660-8e5a8a2bdc23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edb417a7-2afa-4cb4-bf71-c97006d4205a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6babf82b-8205-4e3c-88cf-1ebdf7ce2192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fd4842d3-1ed3-4b69-8e1b-e088ae77def6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992</Words>
  <Application>Microsoft Office PowerPoint</Application>
  <PresentationFormat>Personalizado</PresentationFormat>
  <Paragraphs>244</Paragraphs>
  <Slides>13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Verdana</vt:lpstr>
      <vt:lpstr>Tema de Office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Ernesto Bermudez Bello</cp:lastModifiedBy>
  <cp:revision>131</cp:revision>
  <cp:lastPrinted>2016-11-16T19:27:54Z</cp:lastPrinted>
  <dcterms:created xsi:type="dcterms:W3CDTF">2016-11-05T23:43:20Z</dcterms:created>
  <dcterms:modified xsi:type="dcterms:W3CDTF">2016-11-30T14:59:31Z</dcterms:modified>
</cp:coreProperties>
</file>