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"/>
  </p:notesMasterIdLst>
  <p:handoutMasterIdLst>
    <p:handoutMasterId r:id="rId5"/>
  </p:handoutMasterIdLst>
  <p:sldIdLst>
    <p:sldId id="256" r:id="rId3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AF608F7-1878-4990-8AAC-C11626CC72BF}">
          <p14:sldIdLst>
            <p14:sldId id="256"/>
          </p14:sldIdLst>
        </p14:section>
        <p14:section name="Sección sin título" id="{51C4AE2B-E9C5-4535-B041-03B5440229B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9" d="100"/>
          <a:sy n="19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"/>
    </p:cViewPr>
  </p:sorterViewPr>
  <p:notesViewPr>
    <p:cSldViewPr snapToGrid="0"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6A10E-9DAA-4FB7-9792-5EBAACA8A2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FF85EE-0CB3-4B63-A53A-143E7AC92426}">
      <dgm:prSet phldrT="[Texto]" custT="1"/>
      <dgm:spPr>
        <a:xfrm rot="16200000">
          <a:off x="0" y="1182440"/>
          <a:ext cx="2536876" cy="127414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0" rIns="0" bIns="0" anchor="b"/>
        <a:lstStyle/>
        <a:p>
          <a:pPr algn="ctr"/>
          <a:r>
            <a:rPr lang="es-ES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CONOCER</a:t>
          </a:r>
        </a:p>
      </dgm:t>
    </dgm:pt>
    <dgm:pt modelId="{851B7E12-7D60-4595-AEDF-9B57A6684DCA}" type="parTrans" cxnId="{045DA3BE-7282-49BF-969E-818B44A00FAA}">
      <dgm:prSet/>
      <dgm:spPr/>
      <dgm:t>
        <a:bodyPr/>
        <a:lstStyle/>
        <a:p>
          <a:endParaRPr lang="es-ES" sz="3600"/>
        </a:p>
      </dgm:t>
    </dgm:pt>
    <dgm:pt modelId="{6532F1AE-4D2F-4F55-BFB6-5E40F43C4E0B}" type="sibTrans" cxnId="{045DA3BE-7282-49BF-969E-818B44A00FAA}">
      <dgm:prSet/>
      <dgm:spPr/>
      <dgm:t>
        <a:bodyPr/>
        <a:lstStyle/>
        <a:p>
          <a:endParaRPr lang="es-ES" sz="3600"/>
        </a:p>
      </dgm:t>
    </dgm:pt>
    <dgm:pt modelId="{3A574174-DA00-415B-9B3E-C3D6F7EB9BC8}">
      <dgm:prSet phldrT="[Text]" custT="1"/>
      <dgm:spPr>
        <a:xfrm rot="5400000">
          <a:off x="3784531" y="-1239721"/>
          <a:ext cx="3638413" cy="6117863"/>
        </a:xfrm>
        <a:prstGeom prst="round2Same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tIns="0" bIns="0" anchor="t"/>
        <a:lstStyle/>
        <a:p>
          <a:r>
            <a:rPr lang="es-CO" sz="36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Caracterización  de las familias</a:t>
          </a:r>
          <a:endParaRPr lang="es-ES" sz="3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96A51FD0-38A4-4773-9494-4BC9A6013D2A}" type="parTrans" cxnId="{3EC3D9AE-A0B1-4396-8DA5-47DE8B3047E5}">
      <dgm:prSet/>
      <dgm:spPr/>
      <dgm:t>
        <a:bodyPr/>
        <a:lstStyle/>
        <a:p>
          <a:endParaRPr lang="es-ES" sz="3600"/>
        </a:p>
      </dgm:t>
    </dgm:pt>
    <dgm:pt modelId="{7F187020-D2F1-4228-B2C4-A0398B07FBDB}" type="sibTrans" cxnId="{3EC3D9AE-A0B1-4396-8DA5-47DE8B3047E5}">
      <dgm:prSet/>
      <dgm:spPr/>
      <dgm:t>
        <a:bodyPr/>
        <a:lstStyle/>
        <a:p>
          <a:endParaRPr lang="es-ES" sz="3600"/>
        </a:p>
      </dgm:t>
    </dgm:pt>
    <dgm:pt modelId="{AFA437F7-50FB-4E67-92F1-5786862B0BFA}">
      <dgm:prSet phldrT="[Texto]" custT="1"/>
      <dgm:spPr>
        <a:xfrm rot="16200000">
          <a:off x="0" y="3811748"/>
          <a:ext cx="3118561" cy="127414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lIns="36000" tIns="0" rIns="0" bIns="0" anchor="b"/>
        <a:lstStyle/>
        <a:p>
          <a:r>
            <a:rPr lang="es-ES" sz="3600" dirty="0">
              <a:ln>
                <a:noFill/>
              </a:ln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ORDENAR</a:t>
          </a:r>
        </a:p>
      </dgm:t>
    </dgm:pt>
    <dgm:pt modelId="{19F12420-EBA7-46AC-BED9-830172B86587}" type="parTrans" cxnId="{9AC1EB6B-2D94-4EA9-9995-3682660C6195}">
      <dgm:prSet/>
      <dgm:spPr/>
      <dgm:t>
        <a:bodyPr/>
        <a:lstStyle/>
        <a:p>
          <a:endParaRPr lang="es-ES" sz="3600"/>
        </a:p>
      </dgm:t>
    </dgm:pt>
    <dgm:pt modelId="{6A70C0DE-C5EF-4AA6-887A-4A83B4BC721A}" type="sibTrans" cxnId="{9AC1EB6B-2D94-4EA9-9995-3682660C6195}">
      <dgm:prSet/>
      <dgm:spPr/>
      <dgm:t>
        <a:bodyPr/>
        <a:lstStyle/>
        <a:p>
          <a:endParaRPr lang="es-ES" sz="3600"/>
        </a:p>
      </dgm:t>
    </dgm:pt>
    <dgm:pt modelId="{E9F271C8-A0E8-44A9-A4B6-447F3EB3E3F3}">
      <dgm:prSet phldrT="[Texto]" custT="1"/>
      <dgm:spPr>
        <a:xfrm rot="16200000">
          <a:off x="0" y="5341939"/>
          <a:ext cx="3118561" cy="127414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0" rIns="0" bIns="0" anchor="b"/>
        <a:lstStyle/>
        <a:p>
          <a:r>
            <a:rPr lang="es-ES" sz="3600" dirty="0" smtClean="0">
              <a:ln>
                <a:solidFill>
                  <a:schemeClr val="bg1"/>
                </a:solidFill>
              </a:ln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ACTUAR</a:t>
          </a:r>
          <a:endParaRPr lang="es-ES" sz="3600" dirty="0">
            <a:ln>
              <a:solidFill>
                <a:schemeClr val="bg1"/>
              </a:solidFill>
            </a:ln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5D8B551-D5B5-4658-942C-A7FDE5CB3196}" type="parTrans" cxnId="{FE9D27B4-9AAD-43B5-9694-7ADA24A47CDF}">
      <dgm:prSet/>
      <dgm:spPr/>
      <dgm:t>
        <a:bodyPr/>
        <a:lstStyle/>
        <a:p>
          <a:endParaRPr lang="es-ES" sz="3600"/>
        </a:p>
      </dgm:t>
    </dgm:pt>
    <dgm:pt modelId="{4334065E-0508-4B8F-AF98-28DD368EEC89}" type="sibTrans" cxnId="{FE9D27B4-9AAD-43B5-9694-7ADA24A47CDF}">
      <dgm:prSet/>
      <dgm:spPr/>
      <dgm:t>
        <a:bodyPr/>
        <a:lstStyle/>
        <a:p>
          <a:endParaRPr lang="es-ES" sz="3600"/>
        </a:p>
      </dgm:t>
    </dgm:pt>
    <dgm:pt modelId="{167182A3-47BA-4A8B-BA4D-398C8F7F3D8A}">
      <dgm:prSet custT="1"/>
      <dgm:spPr>
        <a:xfrm rot="16200000">
          <a:off x="0" y="6912797"/>
          <a:ext cx="3118561" cy="1192811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0" rIns="0" bIns="0" anchor="b"/>
        <a:lstStyle/>
        <a:p>
          <a:r>
            <a:rPr lang="es-ES" sz="3600" dirty="0">
              <a:ln>
                <a:solidFill>
                  <a:schemeClr val="bg1"/>
                </a:solidFill>
              </a:ln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ACORDAR</a:t>
          </a:r>
        </a:p>
      </dgm:t>
    </dgm:pt>
    <dgm:pt modelId="{7AE3B094-BE03-4A42-A5B0-0A9873A5A0F3}" type="parTrans" cxnId="{4D319F3E-B564-42AB-82BA-7CFB0B9656F7}">
      <dgm:prSet/>
      <dgm:spPr/>
      <dgm:t>
        <a:bodyPr/>
        <a:lstStyle/>
        <a:p>
          <a:endParaRPr lang="es-ES" sz="3600"/>
        </a:p>
      </dgm:t>
    </dgm:pt>
    <dgm:pt modelId="{0F33DC7E-8051-4B67-B521-F165EB981151}" type="sibTrans" cxnId="{4D319F3E-B564-42AB-82BA-7CFB0B9656F7}">
      <dgm:prSet/>
      <dgm:spPr/>
      <dgm:t>
        <a:bodyPr/>
        <a:lstStyle/>
        <a:p>
          <a:endParaRPr lang="es-ES" sz="3600"/>
        </a:p>
      </dgm:t>
    </dgm:pt>
    <dgm:pt modelId="{A6A1965A-FD4E-4720-8A82-0BF643491892}">
      <dgm:prSet/>
      <dgm:spPr>
        <a:xfrm rot="5400000">
          <a:off x="3784531" y="-1239721"/>
          <a:ext cx="3638413" cy="6117863"/>
        </a:xfrm>
        <a:prstGeom prst="round2Same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tIns="0" bIns="0" anchor="t"/>
        <a:lstStyle/>
        <a:p>
          <a:r>
            <a:rPr lang="es-CO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Portafolio  Iniciativa</a:t>
          </a:r>
        </a:p>
      </dgm:t>
    </dgm:pt>
    <dgm:pt modelId="{D54449F8-A2AB-4F5D-8229-14D519E0F814}" type="parTrans" cxnId="{BFDB3FF4-453A-4315-A04C-43D7C237B4B7}">
      <dgm:prSet/>
      <dgm:spPr/>
      <dgm:t>
        <a:bodyPr/>
        <a:lstStyle/>
        <a:p>
          <a:endParaRPr lang="es-ES"/>
        </a:p>
      </dgm:t>
    </dgm:pt>
    <dgm:pt modelId="{90170B6C-4FDC-4A70-8920-EDB6EC55280D}" type="sibTrans" cxnId="{BFDB3FF4-453A-4315-A04C-43D7C237B4B7}">
      <dgm:prSet/>
      <dgm:spPr/>
      <dgm:t>
        <a:bodyPr/>
        <a:lstStyle/>
        <a:p>
          <a:endParaRPr lang="es-ES"/>
        </a:p>
      </dgm:t>
    </dgm:pt>
    <dgm:pt modelId="{2DD1277A-3AA0-4BD7-A5E0-9174063BD892}">
      <dgm:prSet/>
      <dgm:spPr>
        <a:xfrm rot="5400000">
          <a:off x="3784531" y="-1239721"/>
          <a:ext cx="3638413" cy="6117863"/>
        </a:xfrm>
        <a:prstGeom prst="round2Same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tIns="0" bIns="0" anchor="t"/>
        <a:lstStyle/>
        <a:p>
          <a:r>
            <a:rPr lang="es-CO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Análisis de Sostenibilidad</a:t>
          </a:r>
        </a:p>
      </dgm:t>
    </dgm:pt>
    <dgm:pt modelId="{CD2B4770-DC75-463F-9FFD-8FF215479381}" type="parTrans" cxnId="{61B26138-E5CE-413F-B001-B59DCD1E84CE}">
      <dgm:prSet/>
      <dgm:spPr/>
      <dgm:t>
        <a:bodyPr/>
        <a:lstStyle/>
        <a:p>
          <a:endParaRPr lang="es-ES"/>
        </a:p>
      </dgm:t>
    </dgm:pt>
    <dgm:pt modelId="{8F92A1F1-0F4D-484B-BFAF-6E922BE2248E}" type="sibTrans" cxnId="{61B26138-E5CE-413F-B001-B59DCD1E84CE}">
      <dgm:prSet/>
      <dgm:spPr/>
      <dgm:t>
        <a:bodyPr/>
        <a:lstStyle/>
        <a:p>
          <a:endParaRPr lang="es-ES"/>
        </a:p>
      </dgm:t>
    </dgm:pt>
    <dgm:pt modelId="{E73AA382-4293-4CC1-9622-64F8AACC8F50}">
      <dgm:prSet/>
      <dgm:spPr>
        <a:xfrm rot="5400000">
          <a:off x="3784531" y="-1239721"/>
          <a:ext cx="3638413" cy="6117863"/>
        </a:xfrm>
        <a:prstGeom prst="round2Same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tIns="0" bIns="0" anchor="t"/>
        <a:lstStyle/>
        <a:p>
          <a:r>
            <a:rPr lang="es-CO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Perfil del proyecto</a:t>
          </a:r>
          <a:endParaRPr lang="es-E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BA56F5F8-D471-4F28-AE26-AF6D805FF140}" type="parTrans" cxnId="{DD37693A-8AB1-465E-9DEB-55B9362ED719}">
      <dgm:prSet/>
      <dgm:spPr/>
      <dgm:t>
        <a:bodyPr/>
        <a:lstStyle/>
        <a:p>
          <a:endParaRPr lang="es-ES"/>
        </a:p>
      </dgm:t>
    </dgm:pt>
    <dgm:pt modelId="{AB7852FB-FEC4-44D6-B9D1-A5D7AD3D8E60}" type="sibTrans" cxnId="{DD37693A-8AB1-465E-9DEB-55B9362ED719}">
      <dgm:prSet/>
      <dgm:spPr/>
      <dgm:t>
        <a:bodyPr/>
        <a:lstStyle/>
        <a:p>
          <a:endParaRPr lang="es-ES"/>
        </a:p>
      </dgm:t>
    </dgm:pt>
    <dgm:pt modelId="{D7893F72-8BF1-4A6E-BE93-CA240EABBB15}">
      <dgm:prSet/>
      <dgm:spPr/>
      <dgm:t>
        <a:bodyPr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Mapeo de la cadena de Valor </a:t>
          </a:r>
        </a:p>
      </dgm:t>
    </dgm:pt>
    <dgm:pt modelId="{DA37B8C6-E039-4550-8BD5-88AE260B96F3}" type="parTrans" cxnId="{2C567E92-0C9E-4917-ADF8-1613456D806D}">
      <dgm:prSet/>
      <dgm:spPr/>
      <dgm:t>
        <a:bodyPr/>
        <a:lstStyle/>
        <a:p>
          <a:endParaRPr lang="es-ES"/>
        </a:p>
      </dgm:t>
    </dgm:pt>
    <dgm:pt modelId="{E72FD4BB-897F-47C2-98A9-BD8B088208FF}" type="sibTrans" cxnId="{2C567E92-0C9E-4917-ADF8-1613456D806D}">
      <dgm:prSet/>
      <dgm:spPr/>
      <dgm:t>
        <a:bodyPr/>
        <a:lstStyle/>
        <a:p>
          <a:endParaRPr lang="es-ES"/>
        </a:p>
      </dgm:t>
    </dgm:pt>
    <dgm:pt modelId="{C3B1B453-AC66-4692-AAEC-9D6DD7A06C3B}">
      <dgm:prSet/>
      <dgm:spPr/>
      <dgm:t>
        <a:bodyPr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Mapa de actores y Políticas </a:t>
          </a:r>
          <a:endParaRPr lang="es-CO" dirty="0">
            <a:solidFill>
              <a:schemeClr val="tx2">
                <a:lumMod val="50000"/>
              </a:schemeClr>
            </a:solidFill>
            <a:latin typeface="+mn-lt"/>
          </a:endParaRPr>
        </a:p>
      </dgm:t>
    </dgm:pt>
    <dgm:pt modelId="{B619B0F2-70F1-4774-BC78-8CE2E4362D2F}" type="parTrans" cxnId="{FD644A93-52AD-4C81-808A-49E5595F645A}">
      <dgm:prSet/>
      <dgm:spPr/>
      <dgm:t>
        <a:bodyPr/>
        <a:lstStyle/>
        <a:p>
          <a:endParaRPr lang="es-ES"/>
        </a:p>
      </dgm:t>
    </dgm:pt>
    <dgm:pt modelId="{10624BBE-A14B-4F4A-A5CF-ECA947884A19}" type="sibTrans" cxnId="{FD644A93-52AD-4C81-808A-49E5595F645A}">
      <dgm:prSet/>
      <dgm:spPr/>
      <dgm:t>
        <a:bodyPr/>
        <a:lstStyle/>
        <a:p>
          <a:endParaRPr lang="es-ES"/>
        </a:p>
      </dgm:t>
    </dgm:pt>
    <dgm:pt modelId="{CFB1BED0-909F-4831-BB53-8A4F2D682FED}">
      <dgm:prSet/>
      <dgm:spPr/>
      <dgm:t>
        <a:bodyPr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Diseño de la experiencia Ecoturística</a:t>
          </a:r>
        </a:p>
      </dgm:t>
    </dgm:pt>
    <dgm:pt modelId="{04864C8C-4EFA-4256-A811-7B6A6A68435E}" type="parTrans" cxnId="{4C8C4318-C862-4A1C-927E-C0B163809DFD}">
      <dgm:prSet/>
      <dgm:spPr/>
      <dgm:t>
        <a:bodyPr/>
        <a:lstStyle/>
        <a:p>
          <a:endParaRPr lang="es-ES"/>
        </a:p>
      </dgm:t>
    </dgm:pt>
    <dgm:pt modelId="{0D1448DD-CD7B-47F7-ADC9-025D7D93771A}" type="sibTrans" cxnId="{4C8C4318-C862-4A1C-927E-C0B163809DFD}">
      <dgm:prSet/>
      <dgm:spPr/>
      <dgm:t>
        <a:bodyPr/>
        <a:lstStyle/>
        <a:p>
          <a:endParaRPr lang="es-ES"/>
        </a:p>
      </dgm:t>
    </dgm:pt>
    <dgm:pt modelId="{0292F904-1C13-4BAB-9CE0-BE0F0719D4E3}">
      <dgm:prSet phldrT="[Text]"/>
      <dgm:spPr/>
      <dgm:t>
        <a:bodyPr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Revisión Plan  Ordenamiento Ecoturístico y del Plan de Manejo</a:t>
          </a:r>
          <a:endParaRPr lang="es-ES" b="0" i="0" noProof="1">
            <a:latin typeface="+mn-lt"/>
            <a:ea typeface="+mn-ea"/>
            <a:cs typeface="+mn-cs"/>
          </a:endParaRPr>
        </a:p>
      </dgm:t>
    </dgm:pt>
    <dgm:pt modelId="{9B16965F-7FAB-4707-91D9-884BC4AAFE28}" type="sibTrans" cxnId="{0F5D3E27-BA9D-4F07-A97E-F5DE704838BA}">
      <dgm:prSet/>
      <dgm:spPr/>
      <dgm:t>
        <a:bodyPr/>
        <a:lstStyle/>
        <a:p>
          <a:endParaRPr lang="es-ES"/>
        </a:p>
      </dgm:t>
    </dgm:pt>
    <dgm:pt modelId="{2C8F3C0C-4101-4AD0-9FF5-13CE6B88C269}" type="parTrans" cxnId="{0F5D3E27-BA9D-4F07-A97E-F5DE704838BA}">
      <dgm:prSet/>
      <dgm:spPr/>
      <dgm:t>
        <a:bodyPr/>
        <a:lstStyle/>
        <a:p>
          <a:endParaRPr lang="es-ES"/>
        </a:p>
      </dgm:t>
    </dgm:pt>
    <dgm:pt modelId="{4809725F-DE29-494F-927E-602AED24A4B8}">
      <dgm:prSet/>
      <dgm:spPr/>
      <dgm:t>
        <a:bodyPr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Prueba Piloto</a:t>
          </a:r>
        </a:p>
      </dgm:t>
    </dgm:pt>
    <dgm:pt modelId="{C88442BE-CE43-4AA4-B043-5E43BF3E4AF3}" type="parTrans" cxnId="{23E71D53-B5D5-461B-92C7-BCC86449ADF3}">
      <dgm:prSet/>
      <dgm:spPr/>
      <dgm:t>
        <a:bodyPr/>
        <a:lstStyle/>
        <a:p>
          <a:endParaRPr lang="es-ES"/>
        </a:p>
      </dgm:t>
    </dgm:pt>
    <dgm:pt modelId="{44727288-F9C1-4715-8BFD-DA6BF8AE95CB}" type="sibTrans" cxnId="{23E71D53-B5D5-461B-92C7-BCC86449ADF3}">
      <dgm:prSet/>
      <dgm:spPr/>
      <dgm:t>
        <a:bodyPr/>
        <a:lstStyle/>
        <a:p>
          <a:endParaRPr lang="es-ES"/>
        </a:p>
      </dgm:t>
    </dgm:pt>
    <dgm:pt modelId="{E2A3B9DE-5FF6-4969-8665-16A0A61A6A1A}">
      <dgm:prSet phldrT="[Text]"/>
      <dgm:spPr/>
      <dgm:t>
        <a:bodyPr lIns="0" tIns="0" rIns="0" bIns="0"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Acuerdo (en Construcción)</a:t>
          </a:r>
          <a:endParaRPr lang="es-ES" b="0" i="0" noProof="1">
            <a:latin typeface="+mn-lt"/>
            <a:ea typeface="+mn-ea"/>
            <a:cs typeface="+mn-cs"/>
          </a:endParaRPr>
        </a:p>
      </dgm:t>
    </dgm:pt>
    <dgm:pt modelId="{C6157403-E1AF-451C-9CD9-CDA82CCA79D7}" type="parTrans" cxnId="{B077509D-7A12-4C7A-BF47-013EFAFBC5C9}">
      <dgm:prSet/>
      <dgm:spPr/>
      <dgm:t>
        <a:bodyPr/>
        <a:lstStyle/>
        <a:p>
          <a:endParaRPr lang="es-ES"/>
        </a:p>
      </dgm:t>
    </dgm:pt>
    <dgm:pt modelId="{1CA0E3A6-0979-4697-8E40-FCFD3BFA2806}" type="sibTrans" cxnId="{B077509D-7A12-4C7A-BF47-013EFAFBC5C9}">
      <dgm:prSet/>
      <dgm:spPr/>
      <dgm:t>
        <a:bodyPr/>
        <a:lstStyle/>
        <a:p>
          <a:endParaRPr lang="es-ES"/>
        </a:p>
      </dgm:t>
    </dgm:pt>
    <dgm:pt modelId="{AA3D1924-6CEB-404B-8E9A-1B5047F59933}">
      <dgm:prSet/>
      <dgm:spPr/>
      <dgm:t>
        <a:bodyPr lIns="0" tIns="0" rIns="0" bIns="0"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Implementación (por iniciar)</a:t>
          </a:r>
        </a:p>
      </dgm:t>
    </dgm:pt>
    <dgm:pt modelId="{D25E9501-2E43-42ED-A8DA-582F7E9C7C1C}" type="parTrans" cxnId="{844906A1-8D4B-4BAA-AFDE-8B8EDC1D42F2}">
      <dgm:prSet/>
      <dgm:spPr/>
      <dgm:t>
        <a:bodyPr/>
        <a:lstStyle/>
        <a:p>
          <a:endParaRPr lang="es-ES"/>
        </a:p>
      </dgm:t>
    </dgm:pt>
    <dgm:pt modelId="{BDC9D3F5-2A6C-41F8-A60F-19C97540EB11}" type="sibTrans" cxnId="{844906A1-8D4B-4BAA-AFDE-8B8EDC1D42F2}">
      <dgm:prSet/>
      <dgm:spPr/>
      <dgm:t>
        <a:bodyPr/>
        <a:lstStyle/>
        <a:p>
          <a:endParaRPr lang="es-ES"/>
        </a:p>
      </dgm:t>
    </dgm:pt>
    <dgm:pt modelId="{4BBCD9B4-54CE-4308-AA8A-BFE0596B1B23}">
      <dgm:prSet phldrT="[Text]"/>
      <dgm:spPr/>
      <dgm:t>
        <a:bodyPr/>
        <a:lstStyle/>
        <a:p>
          <a:r>
            <a:rPr lang="es-CO" dirty="0" smtClean="0">
              <a:solidFill>
                <a:schemeClr val="tx2">
                  <a:lumMod val="50000"/>
                </a:schemeClr>
              </a:solidFill>
              <a:latin typeface="+mn-lt"/>
            </a:rPr>
            <a:t>Plan de Mejoramiento  e Inversión</a:t>
          </a:r>
          <a:endParaRPr lang="es-ES" b="0" i="0" noProof="1">
            <a:latin typeface="+mn-lt"/>
            <a:ea typeface="+mn-ea"/>
            <a:cs typeface="+mn-cs"/>
          </a:endParaRPr>
        </a:p>
      </dgm:t>
    </dgm:pt>
    <dgm:pt modelId="{12A39366-CD60-4508-9DAA-A6402AB079DA}" type="sibTrans" cxnId="{9F6EB76A-E23C-4064-A013-0F217C65AE90}">
      <dgm:prSet/>
      <dgm:spPr/>
      <dgm:t>
        <a:bodyPr/>
        <a:lstStyle/>
        <a:p>
          <a:endParaRPr lang="es-ES"/>
        </a:p>
      </dgm:t>
    </dgm:pt>
    <dgm:pt modelId="{6A3D62ED-1669-4441-A1DA-7F644B098BF7}" type="parTrans" cxnId="{9F6EB76A-E23C-4064-A013-0F217C65AE90}">
      <dgm:prSet/>
      <dgm:spPr/>
      <dgm:t>
        <a:bodyPr/>
        <a:lstStyle/>
        <a:p>
          <a:endParaRPr lang="es-ES"/>
        </a:p>
      </dgm:t>
    </dgm:pt>
    <dgm:pt modelId="{B5484E1B-BB4C-4FEE-AC21-0DB911733DCE}" type="pres">
      <dgm:prSet presAssocID="{8826A10E-9DAA-4FB7-9792-5EBAACA8A2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890C122-E159-4E8A-99B9-49B361C26E9E}" type="pres">
      <dgm:prSet presAssocID="{4DFF85EE-0CB3-4B63-A53A-143E7AC92426}" presName="linNode" presStyleCnt="0"/>
      <dgm:spPr/>
    </dgm:pt>
    <dgm:pt modelId="{0618FD11-61AB-463A-BCC5-FE07E8CE3424}" type="pres">
      <dgm:prSet presAssocID="{4DFF85EE-0CB3-4B63-A53A-143E7AC92426}" presName="parentText" presStyleLbl="node1" presStyleIdx="0" presStyleCnt="4" custAng="16200000" custScaleX="46947" custScaleY="40946" custLinFactNeighborX="-2603" custLinFactNeighborY="12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06932C-47D2-4E52-8821-096163990691}" type="pres">
      <dgm:prSet presAssocID="{4DFF85EE-0CB3-4B63-A53A-143E7AC92426}" presName="descendantText" presStyleLbl="alignAccFollowNode1" presStyleIdx="0" presStyleCnt="4" custScaleX="126614" custScaleY="57665" custLinFactNeighborX="5167" custLinFactNeighborY="-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594F9A-EB2C-4F76-A8FB-22A8EECA8E8A}" type="pres">
      <dgm:prSet presAssocID="{6532F1AE-4D2F-4F55-BFB6-5E40F43C4E0B}" presName="sp" presStyleCnt="0"/>
      <dgm:spPr/>
    </dgm:pt>
    <dgm:pt modelId="{B1BABD59-D794-494A-89F6-4D945CA77408}" type="pres">
      <dgm:prSet presAssocID="{AFA437F7-50FB-4E67-92F1-5786862B0BFA}" presName="linNode" presStyleCnt="0"/>
      <dgm:spPr/>
    </dgm:pt>
    <dgm:pt modelId="{42798FAA-CB73-49DD-B24B-A15CF441EA83}" type="pres">
      <dgm:prSet presAssocID="{AFA437F7-50FB-4E67-92F1-5786862B0BFA}" presName="parentText" presStyleLbl="node1" presStyleIdx="1" presStyleCnt="4" custAng="16200000" custScaleX="48427" custScaleY="40641" custLinFactNeighborX="-2660" custLinFactNeighborY="-182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4F30A8-927D-43E4-BCF1-CF465D0CA2DC}" type="pres">
      <dgm:prSet presAssocID="{AFA437F7-50FB-4E67-92F1-5786862B0BFA}" presName="descendantText" presStyleLbl="alignAccFollowNode1" presStyleIdx="1" presStyleCnt="4" custScaleX="127269" custScaleY="62368" custLinFactNeighborX="13774" custLinFactNeighborY="-8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A9BFD7-4266-4198-B734-AB4FCB4E329C}" type="pres">
      <dgm:prSet presAssocID="{6A70C0DE-C5EF-4AA6-887A-4A83B4BC721A}" presName="sp" presStyleCnt="0"/>
      <dgm:spPr/>
    </dgm:pt>
    <dgm:pt modelId="{9BD11E74-FE70-4EC8-B9C8-4053546241AF}" type="pres">
      <dgm:prSet presAssocID="{E9F271C8-A0E8-44A9-A4B6-447F3EB3E3F3}" presName="linNode" presStyleCnt="0"/>
      <dgm:spPr/>
    </dgm:pt>
    <dgm:pt modelId="{F0513BDB-083B-49C4-9AD1-787205B8029A}" type="pres">
      <dgm:prSet presAssocID="{E9F271C8-A0E8-44A9-A4B6-447F3EB3E3F3}" presName="parentText" presStyleLbl="node1" presStyleIdx="2" presStyleCnt="4" custAng="16200000" custScaleX="40516" custScaleY="39432" custLinFactNeighborX="1722" custLinFactNeighborY="-780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48EB8D-8376-479F-B539-E865DAAB4C51}" type="pres">
      <dgm:prSet presAssocID="{E9F271C8-A0E8-44A9-A4B6-447F3EB3E3F3}" presName="descendantText" presStyleLbl="alignAccFollowNode1" presStyleIdx="2" presStyleCnt="4" custScaleX="126094" custScaleY="32139" custLinFactNeighborX="12164" custLinFactNeighborY="-70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7724C3-F9C3-46A9-AC58-B9900DE4CC4E}" type="pres">
      <dgm:prSet presAssocID="{4334065E-0508-4B8F-AF98-28DD368EEC89}" presName="sp" presStyleCnt="0"/>
      <dgm:spPr/>
    </dgm:pt>
    <dgm:pt modelId="{654501A7-A5D1-4827-8F82-A62BD903361B}" type="pres">
      <dgm:prSet presAssocID="{167182A3-47BA-4A8B-BA4D-398C8F7F3D8A}" presName="linNode" presStyleCnt="0"/>
      <dgm:spPr/>
    </dgm:pt>
    <dgm:pt modelId="{4A8C5E19-BD90-4197-A306-32585DAA5AAC}" type="pres">
      <dgm:prSet presAssocID="{167182A3-47BA-4A8B-BA4D-398C8F7F3D8A}" presName="parentText" presStyleLbl="node1" presStyleIdx="3" presStyleCnt="4" custAng="16200000" custScaleX="45378" custScaleY="37764" custLinFactNeighborX="-418" custLinFactNeighborY="-1078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8E79A9-3655-48BE-BF1F-3BE7534A3D3E}" type="pres">
      <dgm:prSet presAssocID="{167182A3-47BA-4A8B-BA4D-398C8F7F3D8A}" presName="descendantText" presStyleLbl="alignAccFollowNode1" presStyleIdx="3" presStyleCnt="4" custScaleX="125957" custScaleY="30994" custLinFactNeighborX="10999" custLinFactNeighborY="-183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1EE6F3-A137-4B65-84D1-77323776F38F}" type="presOf" srcId="{2DD1277A-3AA0-4BD7-A5E0-9174063BD892}" destId="{FE06932C-47D2-4E52-8821-096163990691}" srcOrd="0" destOrd="2" presId="urn:microsoft.com/office/officeart/2005/8/layout/vList5"/>
    <dgm:cxn modelId="{23E71D53-B5D5-461B-92C7-BCC86449ADF3}" srcId="{E9F271C8-A0E8-44A9-A4B6-447F3EB3E3F3}" destId="{4809725F-DE29-494F-927E-602AED24A4B8}" srcOrd="1" destOrd="0" parTransId="{C88442BE-CE43-4AA4-B043-5E43BF3E4AF3}" sibTransId="{44727288-F9C1-4715-8BFD-DA6BF8AE95CB}"/>
    <dgm:cxn modelId="{14E9C410-A402-4842-8314-530622EA99B0}" type="presOf" srcId="{E73AA382-4293-4CC1-9622-64F8AACC8F50}" destId="{FE06932C-47D2-4E52-8821-096163990691}" srcOrd="0" destOrd="3" presId="urn:microsoft.com/office/officeart/2005/8/layout/vList5"/>
    <dgm:cxn modelId="{4D319F3E-B564-42AB-82BA-7CFB0B9656F7}" srcId="{8826A10E-9DAA-4FB7-9792-5EBAACA8A216}" destId="{167182A3-47BA-4A8B-BA4D-398C8F7F3D8A}" srcOrd="3" destOrd="0" parTransId="{7AE3B094-BE03-4A42-A5B0-0A9873A5A0F3}" sibTransId="{0F33DC7E-8051-4B67-B521-F165EB981151}"/>
    <dgm:cxn modelId="{34F68696-A930-4CF1-A5BF-891B86CCDA2B}" type="presOf" srcId="{CFB1BED0-909F-4831-BB53-8A4F2D682FED}" destId="{8D4F30A8-927D-43E4-BCF1-CF465D0CA2DC}" srcOrd="0" destOrd="3" presId="urn:microsoft.com/office/officeart/2005/8/layout/vList5"/>
    <dgm:cxn modelId="{6E4230F4-FDD4-49DF-961D-20C98782AF1B}" type="presOf" srcId="{C3B1B453-AC66-4692-AAEC-9D6DD7A06C3B}" destId="{8D4F30A8-927D-43E4-BCF1-CF465D0CA2DC}" srcOrd="0" destOrd="2" presId="urn:microsoft.com/office/officeart/2005/8/layout/vList5"/>
    <dgm:cxn modelId="{352DB32A-DDD4-47C8-850D-6F243853856E}" type="presOf" srcId="{4809725F-DE29-494F-927E-602AED24A4B8}" destId="{5148EB8D-8376-479F-B539-E865DAAB4C51}" srcOrd="0" destOrd="1" presId="urn:microsoft.com/office/officeart/2005/8/layout/vList5"/>
    <dgm:cxn modelId="{DD37693A-8AB1-465E-9DEB-55B9362ED719}" srcId="{4DFF85EE-0CB3-4B63-A53A-143E7AC92426}" destId="{E73AA382-4293-4CC1-9622-64F8AACC8F50}" srcOrd="3" destOrd="0" parTransId="{BA56F5F8-D471-4F28-AE26-AF6D805FF140}" sibTransId="{AB7852FB-FEC4-44D6-B9D1-A5D7AD3D8E60}"/>
    <dgm:cxn modelId="{8A0CEC07-5406-480B-8C98-7EFC19F7CEBD}" type="presOf" srcId="{A6A1965A-FD4E-4720-8A82-0BF643491892}" destId="{FE06932C-47D2-4E52-8821-096163990691}" srcOrd="0" destOrd="1" presId="urn:microsoft.com/office/officeart/2005/8/layout/vList5"/>
    <dgm:cxn modelId="{FE9D27B4-9AAD-43B5-9694-7ADA24A47CDF}" srcId="{8826A10E-9DAA-4FB7-9792-5EBAACA8A216}" destId="{E9F271C8-A0E8-44A9-A4B6-447F3EB3E3F3}" srcOrd="2" destOrd="0" parTransId="{65D8B551-D5B5-4658-942C-A7FDE5CB3196}" sibTransId="{4334065E-0508-4B8F-AF98-28DD368EEC89}"/>
    <dgm:cxn modelId="{0F5D3E27-BA9D-4F07-A97E-F5DE704838BA}" srcId="{AFA437F7-50FB-4E67-92F1-5786862B0BFA}" destId="{0292F904-1C13-4BAB-9CE0-BE0F0719D4E3}" srcOrd="0" destOrd="0" parTransId="{2C8F3C0C-4101-4AD0-9FF5-13CE6B88C269}" sibTransId="{9B16965F-7FAB-4707-91D9-884BC4AAFE28}"/>
    <dgm:cxn modelId="{61B26138-E5CE-413F-B001-B59DCD1E84CE}" srcId="{4DFF85EE-0CB3-4B63-A53A-143E7AC92426}" destId="{2DD1277A-3AA0-4BD7-A5E0-9174063BD892}" srcOrd="2" destOrd="0" parTransId="{CD2B4770-DC75-463F-9FFD-8FF215479381}" sibTransId="{8F92A1F1-0F4D-484B-BFAF-6E922BE2248E}"/>
    <dgm:cxn modelId="{2C88D8C9-4A13-408C-84BE-C39ADA946677}" type="presOf" srcId="{AFA437F7-50FB-4E67-92F1-5786862B0BFA}" destId="{42798FAA-CB73-49DD-B24B-A15CF441EA83}" srcOrd="0" destOrd="0" presId="urn:microsoft.com/office/officeart/2005/8/layout/vList5"/>
    <dgm:cxn modelId="{B077509D-7A12-4C7A-BF47-013EFAFBC5C9}" srcId="{167182A3-47BA-4A8B-BA4D-398C8F7F3D8A}" destId="{E2A3B9DE-5FF6-4969-8665-16A0A61A6A1A}" srcOrd="0" destOrd="0" parTransId="{C6157403-E1AF-451C-9CD9-CDA82CCA79D7}" sibTransId="{1CA0E3A6-0979-4697-8E40-FCFD3BFA2806}"/>
    <dgm:cxn modelId="{2750BF6F-C48E-4248-8284-A8DA2745E86F}" type="presOf" srcId="{D7893F72-8BF1-4A6E-BE93-CA240EABBB15}" destId="{8D4F30A8-927D-43E4-BCF1-CF465D0CA2DC}" srcOrd="0" destOrd="1" presId="urn:microsoft.com/office/officeart/2005/8/layout/vList5"/>
    <dgm:cxn modelId="{69A0268A-5B33-4DD2-9D0D-F52E5C885BD4}" type="presOf" srcId="{167182A3-47BA-4A8B-BA4D-398C8F7F3D8A}" destId="{4A8C5E19-BD90-4197-A306-32585DAA5AAC}" srcOrd="0" destOrd="0" presId="urn:microsoft.com/office/officeart/2005/8/layout/vList5"/>
    <dgm:cxn modelId="{80E587B2-7BAC-40F6-B221-A8EAFBD333E0}" type="presOf" srcId="{3A574174-DA00-415B-9B3E-C3D6F7EB9BC8}" destId="{FE06932C-47D2-4E52-8821-096163990691}" srcOrd="0" destOrd="0" presId="urn:microsoft.com/office/officeart/2005/8/layout/vList5"/>
    <dgm:cxn modelId="{B598826C-74DF-4EFA-B2A3-E06650ACC125}" type="presOf" srcId="{4BBCD9B4-54CE-4308-AA8A-BFE0596B1B23}" destId="{5148EB8D-8376-479F-B539-E865DAAB4C51}" srcOrd="0" destOrd="0" presId="urn:microsoft.com/office/officeart/2005/8/layout/vList5"/>
    <dgm:cxn modelId="{7089D9CD-2BBD-4196-909B-9FF569A07371}" type="presOf" srcId="{E9F271C8-A0E8-44A9-A4B6-447F3EB3E3F3}" destId="{F0513BDB-083B-49C4-9AD1-787205B8029A}" srcOrd="0" destOrd="0" presId="urn:microsoft.com/office/officeart/2005/8/layout/vList5"/>
    <dgm:cxn modelId="{045DA3BE-7282-49BF-969E-818B44A00FAA}" srcId="{8826A10E-9DAA-4FB7-9792-5EBAACA8A216}" destId="{4DFF85EE-0CB3-4B63-A53A-143E7AC92426}" srcOrd="0" destOrd="0" parTransId="{851B7E12-7D60-4595-AEDF-9B57A6684DCA}" sibTransId="{6532F1AE-4D2F-4F55-BFB6-5E40F43C4E0B}"/>
    <dgm:cxn modelId="{46CF17C9-303B-4BC6-A3DF-F75EA8D86ABA}" type="presOf" srcId="{0292F904-1C13-4BAB-9CE0-BE0F0719D4E3}" destId="{8D4F30A8-927D-43E4-BCF1-CF465D0CA2DC}" srcOrd="0" destOrd="0" presId="urn:microsoft.com/office/officeart/2005/8/layout/vList5"/>
    <dgm:cxn modelId="{3EC3D9AE-A0B1-4396-8DA5-47DE8B3047E5}" srcId="{4DFF85EE-0CB3-4B63-A53A-143E7AC92426}" destId="{3A574174-DA00-415B-9B3E-C3D6F7EB9BC8}" srcOrd="0" destOrd="0" parTransId="{96A51FD0-38A4-4773-9494-4BC9A6013D2A}" sibTransId="{7F187020-D2F1-4228-B2C4-A0398B07FBDB}"/>
    <dgm:cxn modelId="{FD644A93-52AD-4C81-808A-49E5595F645A}" srcId="{AFA437F7-50FB-4E67-92F1-5786862B0BFA}" destId="{C3B1B453-AC66-4692-AAEC-9D6DD7A06C3B}" srcOrd="2" destOrd="0" parTransId="{B619B0F2-70F1-4774-BC78-8CE2E4362D2F}" sibTransId="{10624BBE-A14B-4F4A-A5CF-ECA947884A19}"/>
    <dgm:cxn modelId="{9AC1EB6B-2D94-4EA9-9995-3682660C6195}" srcId="{8826A10E-9DAA-4FB7-9792-5EBAACA8A216}" destId="{AFA437F7-50FB-4E67-92F1-5786862B0BFA}" srcOrd="1" destOrd="0" parTransId="{19F12420-EBA7-46AC-BED9-830172B86587}" sibTransId="{6A70C0DE-C5EF-4AA6-887A-4A83B4BC721A}"/>
    <dgm:cxn modelId="{FC0380A3-A1F7-4B96-844E-C9CA0D51C35A}" type="presOf" srcId="{AA3D1924-6CEB-404B-8E9A-1B5047F59933}" destId="{C88E79A9-3655-48BE-BF1F-3BE7534A3D3E}" srcOrd="0" destOrd="1" presId="urn:microsoft.com/office/officeart/2005/8/layout/vList5"/>
    <dgm:cxn modelId="{844E5C8C-2165-49A2-A93C-B9DC9F593CAF}" type="presOf" srcId="{8826A10E-9DAA-4FB7-9792-5EBAACA8A216}" destId="{B5484E1B-BB4C-4FEE-AC21-0DB911733DCE}" srcOrd="0" destOrd="0" presId="urn:microsoft.com/office/officeart/2005/8/layout/vList5"/>
    <dgm:cxn modelId="{844906A1-8D4B-4BAA-AFDE-8B8EDC1D42F2}" srcId="{167182A3-47BA-4A8B-BA4D-398C8F7F3D8A}" destId="{AA3D1924-6CEB-404B-8E9A-1B5047F59933}" srcOrd="1" destOrd="0" parTransId="{D25E9501-2E43-42ED-A8DA-582F7E9C7C1C}" sibTransId="{BDC9D3F5-2A6C-41F8-A60F-19C97540EB11}"/>
    <dgm:cxn modelId="{9F6EB76A-E23C-4064-A013-0F217C65AE90}" srcId="{E9F271C8-A0E8-44A9-A4B6-447F3EB3E3F3}" destId="{4BBCD9B4-54CE-4308-AA8A-BFE0596B1B23}" srcOrd="0" destOrd="0" parTransId="{6A3D62ED-1669-4441-A1DA-7F644B098BF7}" sibTransId="{12A39366-CD60-4508-9DAA-A6402AB079DA}"/>
    <dgm:cxn modelId="{BFDB3FF4-453A-4315-A04C-43D7C237B4B7}" srcId="{4DFF85EE-0CB3-4B63-A53A-143E7AC92426}" destId="{A6A1965A-FD4E-4720-8A82-0BF643491892}" srcOrd="1" destOrd="0" parTransId="{D54449F8-A2AB-4F5D-8229-14D519E0F814}" sibTransId="{90170B6C-4FDC-4A70-8920-EDB6EC55280D}"/>
    <dgm:cxn modelId="{892DFE57-607F-483D-89BA-547A22A94AD7}" type="presOf" srcId="{4DFF85EE-0CB3-4B63-A53A-143E7AC92426}" destId="{0618FD11-61AB-463A-BCC5-FE07E8CE3424}" srcOrd="0" destOrd="0" presId="urn:microsoft.com/office/officeart/2005/8/layout/vList5"/>
    <dgm:cxn modelId="{4C8C4318-C862-4A1C-927E-C0B163809DFD}" srcId="{AFA437F7-50FB-4E67-92F1-5786862B0BFA}" destId="{CFB1BED0-909F-4831-BB53-8A4F2D682FED}" srcOrd="3" destOrd="0" parTransId="{04864C8C-4EFA-4256-A811-7B6A6A68435E}" sibTransId="{0D1448DD-CD7B-47F7-ADC9-025D7D93771A}"/>
    <dgm:cxn modelId="{D318CCD5-B892-447C-ABC5-33CB8EB96141}" type="presOf" srcId="{E2A3B9DE-5FF6-4969-8665-16A0A61A6A1A}" destId="{C88E79A9-3655-48BE-BF1F-3BE7534A3D3E}" srcOrd="0" destOrd="0" presId="urn:microsoft.com/office/officeart/2005/8/layout/vList5"/>
    <dgm:cxn modelId="{2C567E92-0C9E-4917-ADF8-1613456D806D}" srcId="{AFA437F7-50FB-4E67-92F1-5786862B0BFA}" destId="{D7893F72-8BF1-4A6E-BE93-CA240EABBB15}" srcOrd="1" destOrd="0" parTransId="{DA37B8C6-E039-4550-8BD5-88AE260B96F3}" sibTransId="{E72FD4BB-897F-47C2-98A9-BD8B088208FF}"/>
    <dgm:cxn modelId="{4C0866AD-D953-4C97-B595-7C90E7A535F2}" type="presParOf" srcId="{B5484E1B-BB4C-4FEE-AC21-0DB911733DCE}" destId="{D890C122-E159-4E8A-99B9-49B361C26E9E}" srcOrd="0" destOrd="0" presId="urn:microsoft.com/office/officeart/2005/8/layout/vList5"/>
    <dgm:cxn modelId="{1C9C4316-6A60-436B-A817-B7B3152509E8}" type="presParOf" srcId="{D890C122-E159-4E8A-99B9-49B361C26E9E}" destId="{0618FD11-61AB-463A-BCC5-FE07E8CE3424}" srcOrd="0" destOrd="0" presId="urn:microsoft.com/office/officeart/2005/8/layout/vList5"/>
    <dgm:cxn modelId="{248B32D0-7677-45E4-BADE-68C75F4DB7F0}" type="presParOf" srcId="{D890C122-E159-4E8A-99B9-49B361C26E9E}" destId="{FE06932C-47D2-4E52-8821-096163990691}" srcOrd="1" destOrd="0" presId="urn:microsoft.com/office/officeart/2005/8/layout/vList5"/>
    <dgm:cxn modelId="{BC449DA7-A6D2-4721-B6AF-1B90D242AD1D}" type="presParOf" srcId="{B5484E1B-BB4C-4FEE-AC21-0DB911733DCE}" destId="{BD594F9A-EB2C-4F76-A8FB-22A8EECA8E8A}" srcOrd="1" destOrd="0" presId="urn:microsoft.com/office/officeart/2005/8/layout/vList5"/>
    <dgm:cxn modelId="{B7C68A65-89BA-439F-9C69-56B5AE417220}" type="presParOf" srcId="{B5484E1B-BB4C-4FEE-AC21-0DB911733DCE}" destId="{B1BABD59-D794-494A-89F6-4D945CA77408}" srcOrd="2" destOrd="0" presId="urn:microsoft.com/office/officeart/2005/8/layout/vList5"/>
    <dgm:cxn modelId="{1202389F-E22E-4E89-8725-60A5A3C91672}" type="presParOf" srcId="{B1BABD59-D794-494A-89F6-4D945CA77408}" destId="{42798FAA-CB73-49DD-B24B-A15CF441EA83}" srcOrd="0" destOrd="0" presId="urn:microsoft.com/office/officeart/2005/8/layout/vList5"/>
    <dgm:cxn modelId="{636B3D14-3F20-4AF4-A3C3-0BECF2621CF7}" type="presParOf" srcId="{B1BABD59-D794-494A-89F6-4D945CA77408}" destId="{8D4F30A8-927D-43E4-BCF1-CF465D0CA2DC}" srcOrd="1" destOrd="0" presId="urn:microsoft.com/office/officeart/2005/8/layout/vList5"/>
    <dgm:cxn modelId="{8096A701-FA66-450D-AE97-918175ED79B7}" type="presParOf" srcId="{B5484E1B-BB4C-4FEE-AC21-0DB911733DCE}" destId="{2EA9BFD7-4266-4198-B734-AB4FCB4E329C}" srcOrd="3" destOrd="0" presId="urn:microsoft.com/office/officeart/2005/8/layout/vList5"/>
    <dgm:cxn modelId="{43836056-9852-4ACB-9C74-FCA953A0A175}" type="presParOf" srcId="{B5484E1B-BB4C-4FEE-AC21-0DB911733DCE}" destId="{9BD11E74-FE70-4EC8-B9C8-4053546241AF}" srcOrd="4" destOrd="0" presId="urn:microsoft.com/office/officeart/2005/8/layout/vList5"/>
    <dgm:cxn modelId="{CD1C8867-DE5E-44B3-8612-3E50FDCEE03A}" type="presParOf" srcId="{9BD11E74-FE70-4EC8-B9C8-4053546241AF}" destId="{F0513BDB-083B-49C4-9AD1-787205B8029A}" srcOrd="0" destOrd="0" presId="urn:microsoft.com/office/officeart/2005/8/layout/vList5"/>
    <dgm:cxn modelId="{09AD4492-759E-4FB7-A7F8-D2B68E9AFC74}" type="presParOf" srcId="{9BD11E74-FE70-4EC8-B9C8-4053546241AF}" destId="{5148EB8D-8376-479F-B539-E865DAAB4C51}" srcOrd="1" destOrd="0" presId="urn:microsoft.com/office/officeart/2005/8/layout/vList5"/>
    <dgm:cxn modelId="{833C5811-9FA4-4F3B-A93E-C1E00195BEBC}" type="presParOf" srcId="{B5484E1B-BB4C-4FEE-AC21-0DB911733DCE}" destId="{517724C3-F9C3-46A9-AC58-B9900DE4CC4E}" srcOrd="5" destOrd="0" presId="urn:microsoft.com/office/officeart/2005/8/layout/vList5"/>
    <dgm:cxn modelId="{D28CD2D2-01E5-415A-8E09-51EE42C28D8A}" type="presParOf" srcId="{B5484E1B-BB4C-4FEE-AC21-0DB911733DCE}" destId="{654501A7-A5D1-4827-8F82-A62BD903361B}" srcOrd="6" destOrd="0" presId="urn:microsoft.com/office/officeart/2005/8/layout/vList5"/>
    <dgm:cxn modelId="{9A216A61-E3AE-4D9A-9B16-EA008C8A1D23}" type="presParOf" srcId="{654501A7-A5D1-4827-8F82-A62BD903361B}" destId="{4A8C5E19-BD90-4197-A306-32585DAA5AAC}" srcOrd="0" destOrd="0" presId="urn:microsoft.com/office/officeart/2005/8/layout/vList5"/>
    <dgm:cxn modelId="{46CB7712-D73C-4B31-9D1A-8ADF39914CF4}" type="presParOf" srcId="{654501A7-A5D1-4827-8F82-A62BD903361B}" destId="{C88E79A9-3655-48BE-BF1F-3BE7534A3D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6932C-47D2-4E52-8821-096163990691}">
      <dsp:nvSpPr>
        <dsp:cNvPr id="0" name=""/>
        <dsp:cNvSpPr/>
      </dsp:nvSpPr>
      <dsp:spPr>
        <a:xfrm rot="5400000">
          <a:off x="6706804" y="-4161604"/>
          <a:ext cx="2550641" cy="10873855"/>
        </a:xfrm>
        <a:prstGeom prst="round2Same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0" rIns="198120" bIns="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6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Caracterización  de las familias</a:t>
          </a:r>
          <a:endParaRPr lang="es-ES" sz="3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6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Portafolio  Iniciativa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6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Análisis de Sostenibilidad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6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Perfil del proyecto</a:t>
          </a:r>
          <a:endParaRPr lang="es-ES" sz="3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 rot="-5400000">
        <a:off x="2545197" y="124515"/>
        <a:ext cx="10749343" cy="2301617"/>
      </dsp:txXfrm>
    </dsp:sp>
    <dsp:sp modelId="{0618FD11-61AB-463A-BCC5-FE07E8CE3424}">
      <dsp:nvSpPr>
        <dsp:cNvPr id="0" name=""/>
        <dsp:cNvSpPr/>
      </dsp:nvSpPr>
      <dsp:spPr>
        <a:xfrm rot="16200000">
          <a:off x="-2017" y="210735"/>
          <a:ext cx="2267943" cy="226390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CONOCER</a:t>
          </a:r>
        </a:p>
      </dsp:txBody>
      <dsp:txXfrm>
        <a:off x="108498" y="321250"/>
        <a:ext cx="2046913" cy="2042877"/>
      </dsp:txXfrm>
    </dsp:sp>
    <dsp:sp modelId="{8D4F30A8-927D-43E4-BCF1-CF465D0CA2DC}">
      <dsp:nvSpPr>
        <dsp:cNvPr id="0" name=""/>
        <dsp:cNvSpPr/>
      </dsp:nvSpPr>
      <dsp:spPr>
        <a:xfrm rot="5400000">
          <a:off x="6574666" y="-1296843"/>
          <a:ext cx="2758665" cy="109301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Revisión Plan  Ordenamiento Ecoturístico y del Plan de Manejo</a:t>
          </a:r>
          <a:endParaRPr lang="es-ES" sz="3200" b="0" i="0" kern="1200" noProof="1">
            <a:latin typeface="+mn-lt"/>
            <a:ea typeface="+mn-ea"/>
            <a:cs typeface="+mn-cs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Mapeo de la cadena de Valor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Mapa de actores y Políticas </a:t>
          </a:r>
          <a:endParaRPr lang="es-CO" sz="3200" kern="1200" dirty="0">
            <a:solidFill>
              <a:schemeClr val="tx2">
                <a:lumMod val="50000"/>
              </a:schemeClr>
            </a:solidFill>
            <a:latin typeface="+mn-lt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Diseño de la experiencia Ecoturística</a:t>
          </a:r>
        </a:p>
      </dsp:txBody>
      <dsp:txXfrm rot="-5400000">
        <a:off x="2488945" y="2923545"/>
        <a:ext cx="10795441" cy="2489331"/>
      </dsp:txXfrm>
    </dsp:sp>
    <dsp:sp modelId="{42798FAA-CB73-49DD-B24B-A15CF441EA83}">
      <dsp:nvSpPr>
        <dsp:cNvPr id="0" name=""/>
        <dsp:cNvSpPr/>
      </dsp:nvSpPr>
      <dsp:spPr>
        <a:xfrm rot="16200000">
          <a:off x="-46198" y="2982576"/>
          <a:ext cx="2339440" cy="224704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0" rIns="0" bIns="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>
              <a:ln>
                <a:noFill/>
              </a:ln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ORDENAR</a:t>
          </a:r>
        </a:p>
      </dsp:txBody>
      <dsp:txXfrm>
        <a:off x="63494" y="3092268"/>
        <a:ext cx="2120056" cy="2027660"/>
      </dsp:txXfrm>
    </dsp:sp>
    <dsp:sp modelId="{5148EB8D-8376-479F-B539-E865DAAB4C51}">
      <dsp:nvSpPr>
        <dsp:cNvPr id="0" name=""/>
        <dsp:cNvSpPr/>
      </dsp:nvSpPr>
      <dsp:spPr>
        <a:xfrm rot="5400000">
          <a:off x="7293667" y="1228086"/>
          <a:ext cx="1421574" cy="108291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Plan de Mejoramiento  e Inversión</a:t>
          </a:r>
          <a:endParaRPr lang="es-ES" sz="3200" b="0" i="0" kern="1200" noProof="1">
            <a:latin typeface="+mn-lt"/>
            <a:ea typeface="+mn-ea"/>
            <a:cs typeface="+mn-cs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Prueba Piloto</a:t>
          </a:r>
        </a:p>
      </dsp:txBody>
      <dsp:txXfrm rot="-5400000">
        <a:off x="2589856" y="6001293"/>
        <a:ext cx="10759801" cy="1282782"/>
      </dsp:txXfrm>
    </dsp:sp>
    <dsp:sp modelId="{F0513BDB-083B-49C4-9AD1-787205B8029A}">
      <dsp:nvSpPr>
        <dsp:cNvPr id="0" name=""/>
        <dsp:cNvSpPr/>
      </dsp:nvSpPr>
      <dsp:spPr>
        <a:xfrm rot="16200000">
          <a:off x="222640" y="5431246"/>
          <a:ext cx="1957270" cy="218019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ln>
                <a:solidFill>
                  <a:schemeClr val="bg1"/>
                </a:solidFill>
              </a:ln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ACTUAR</a:t>
          </a:r>
          <a:endParaRPr lang="es-ES" sz="3600" kern="1200" dirty="0">
            <a:ln>
              <a:solidFill>
                <a:schemeClr val="bg1"/>
              </a:solidFill>
            </a:ln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8186" y="5526792"/>
        <a:ext cx="1766178" cy="1989106"/>
      </dsp:txXfrm>
    </dsp:sp>
    <dsp:sp modelId="{C88E79A9-3655-48BE-BF1F-3BE7534A3D3E}">
      <dsp:nvSpPr>
        <dsp:cNvPr id="0" name=""/>
        <dsp:cNvSpPr/>
      </dsp:nvSpPr>
      <dsp:spPr>
        <a:xfrm rot="5400000">
          <a:off x="7324873" y="3142958"/>
          <a:ext cx="1370928" cy="108174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Acuerdo (en Construcción)</a:t>
          </a:r>
          <a:endParaRPr lang="es-ES" sz="3200" b="0" i="0" kern="1200" noProof="1">
            <a:latin typeface="+mn-lt"/>
            <a:ea typeface="+mn-ea"/>
            <a:cs typeface="+mn-cs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3200" kern="1200" dirty="0" smtClean="0">
              <a:solidFill>
                <a:schemeClr val="tx2">
                  <a:lumMod val="50000"/>
                </a:schemeClr>
              </a:solidFill>
              <a:latin typeface="+mn-lt"/>
            </a:rPr>
            <a:t>Implementación (por iniciar)</a:t>
          </a:r>
        </a:p>
      </dsp:txBody>
      <dsp:txXfrm rot="-5400000">
        <a:off x="2601622" y="7933133"/>
        <a:ext cx="10750508" cy="1237082"/>
      </dsp:txXfrm>
    </dsp:sp>
    <dsp:sp modelId="{4A8C5E19-BD90-4197-A306-32585DAA5AAC}">
      <dsp:nvSpPr>
        <dsp:cNvPr id="0" name=""/>
        <dsp:cNvSpPr/>
      </dsp:nvSpPr>
      <dsp:spPr>
        <a:xfrm rot="16200000">
          <a:off x="38853" y="7722743"/>
          <a:ext cx="2192147" cy="2087974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>
              <a:ln>
                <a:solidFill>
                  <a:schemeClr val="bg1"/>
                </a:solidFill>
              </a:ln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ACORDAR</a:t>
          </a:r>
        </a:p>
      </dsp:txBody>
      <dsp:txXfrm>
        <a:off x="140779" y="7824669"/>
        <a:ext cx="1988295" cy="1884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7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ó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44302680" y="-2"/>
            <a:ext cx="12447270" cy="339852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algn="l" defTabSz="3685032">
              <a:spcBef>
                <a:spcPts val="1200"/>
              </a:spcBef>
              <a:buNone/>
            </a:pPr>
            <a:r>
              <a:rPr lang="es-ES" sz="96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algn="l" defTabSz="3685032">
              <a:spcBef>
                <a:spcPts val="1200"/>
              </a:spcBef>
              <a:buNone/>
            </a:pPr>
            <a:r>
              <a:rPr lang="es-ES" sz="66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algn="l" defTabSz="3685032">
              <a:spcBef>
                <a:spcPts val="300"/>
              </a:spcBef>
              <a:buNone/>
            </a:pPr>
            <a:endParaRPr lang="es-ES" sz="6000" noProof="1" smtClean="0">
              <a:latin typeface="Calibri Light"/>
              <a:cs typeface="Calibri"/>
            </a:endParaRPr>
          </a:p>
          <a:p>
            <a:pPr algn="l" defTabSz="3685032">
              <a:spcBef>
                <a:spcPts val="1200"/>
              </a:spcBef>
              <a:buNone/>
            </a:pPr>
            <a:r>
              <a:rPr lang="es-ES" sz="88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algn="l" defTabSz="3685032">
              <a:spcBef>
                <a:spcPts val="1200"/>
              </a:spcBef>
              <a:buNone/>
            </a:pPr>
            <a:r>
              <a:rPr lang="es-ES" sz="66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algn="l" defTabSz="3685032">
              <a:spcBef>
                <a:spcPts val="2400"/>
              </a:spcBef>
              <a:buNone/>
            </a:pPr>
            <a:r>
              <a:rPr lang="es-ES" sz="66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algn="l" defTabSz="3685032">
              <a:spcBef>
                <a:spcPts val="2400"/>
              </a:spcBef>
              <a:buNone/>
            </a:pPr>
            <a:r>
              <a:rPr lang="es-ES" sz="66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algn="l" defTabSz="3685032">
              <a:spcBef>
                <a:spcPts val="2400"/>
              </a:spcBef>
              <a:buNone/>
            </a:pPr>
            <a:r>
              <a:rPr lang="es-ES" sz="6600" kern="1200" noProof="1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Haga clic en una imagen, pulse la tecla Supr y luego haga clic en el icono para agregar la imagen.</a:t>
            </a:r>
            <a:endParaRPr lang="es-ES" sz="6600" kern="1200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1158240" y="4093905"/>
            <a:ext cx="30174412" cy="64633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5669280"/>
            <a:ext cx="12801600" cy="128016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 bwMode="ltGray">
          <a:xfrm>
            <a:off x="1143000" y="7114032"/>
            <a:ext cx="12801600" cy="2732574"/>
          </a:xfrm>
          <a:solidFill>
            <a:schemeClr val="tx2">
              <a:lumMod val="10000"/>
              <a:lumOff val="90000"/>
            </a:schemeClr>
          </a:solidFill>
        </p:spPr>
        <p:txBody>
          <a:bodyPr lIns="365760" rIns="365760" anchor="ctr"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4400" baseline="0"/>
            </a:lvl1pPr>
            <a:lvl2pPr marL="571500" indent="-571500">
              <a:spcBef>
                <a:spcPts val="1200"/>
              </a:spcBef>
              <a:buFont typeface="Arial" panose="020B0604020202020204" pitchFamily="34" charset="0"/>
              <a:buChar char="•"/>
              <a:defRPr sz="4400"/>
            </a:lvl2pPr>
            <a:lvl3pPr marL="571500" indent="-571500">
              <a:spcBef>
                <a:spcPts val="1200"/>
              </a:spcBef>
              <a:buFont typeface="Arial" panose="020B0604020202020204" pitchFamily="34" charset="0"/>
              <a:buChar char="•"/>
              <a:defRPr sz="4400"/>
            </a:lvl3pPr>
            <a:lvl4pPr marL="0" indent="0">
              <a:spcBef>
                <a:spcPts val="1200"/>
              </a:spcBef>
              <a:buNone/>
              <a:defRPr sz="4400"/>
            </a:lvl4pPr>
            <a:lvl5pPr marL="0" indent="0">
              <a:spcBef>
                <a:spcPts val="1200"/>
              </a:spcBef>
              <a:buNone/>
              <a:defRPr sz="4400"/>
            </a:lvl5pPr>
            <a:lvl6pPr marL="0" indent="0">
              <a:spcBef>
                <a:spcPts val="1200"/>
              </a:spcBef>
              <a:buNone/>
              <a:defRPr sz="4400"/>
            </a:lvl6pPr>
            <a:lvl7pPr marL="0" indent="0">
              <a:spcBef>
                <a:spcPts val="1200"/>
              </a:spcBef>
              <a:buNone/>
              <a:defRPr sz="4400"/>
            </a:lvl7pPr>
            <a:lvl8pPr marL="0" indent="0">
              <a:spcBef>
                <a:spcPts val="1200"/>
              </a:spcBef>
              <a:buNone/>
              <a:defRPr sz="4400"/>
            </a:lvl8pPr>
            <a:lvl9pPr marL="0" indent="0">
              <a:spcBef>
                <a:spcPts val="120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Type your question or a statement of the problem here</a:t>
            </a:r>
            <a:endParaRPr lang="en-US" dirty="0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143000" y="10497312"/>
            <a:ext cx="12801600" cy="128016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7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1143000" y="11868912"/>
            <a:ext cx="12801600" cy="2807506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14950440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1143000" y="16440912"/>
            <a:ext cx="12801600" cy="6027461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87432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1143000" y="24332184"/>
            <a:ext cx="12801600" cy="7296912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44800" y="5669280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15544800" y="7114032"/>
            <a:ext cx="12801600" cy="6795556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5544800" y="14328648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15544800" y="15773399"/>
            <a:ext cx="12801600" cy="6694973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5544800" y="22887432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15544800" y="24332184"/>
            <a:ext cx="12801600" cy="7296912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9900880" y="5669280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29900880" y="7114032"/>
            <a:ext cx="12801600" cy="7315200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29900880" y="14914834"/>
            <a:ext cx="12801600" cy="4538610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29900880" y="19767596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40" name="Content Placeholder 17"/>
          <p:cNvSpPr>
            <a:spLocks noGrp="1"/>
          </p:cNvSpPr>
          <p:nvPr>
            <p:ph sz="quarter" idx="42" hasCustomPrompt="1"/>
          </p:nvPr>
        </p:nvSpPr>
        <p:spPr>
          <a:xfrm>
            <a:off x="29900880" y="21212348"/>
            <a:ext cx="12801600" cy="4344786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29900880" y="25722072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29900880" y="27166824"/>
            <a:ext cx="12801600" cy="4462272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3"/>
          </p:nvPr>
        </p:nvSpPr>
        <p:spPr>
          <a:xfrm>
            <a:off x="32270700" y="0"/>
            <a:ext cx="11620500" cy="3842445"/>
          </a:xfrm>
          <a:effectDag name="">
            <a:cont type="tree" name="">
              <a:effect ref="fillLine"/>
              <a:alphaMod>
                <a:cont name="">
                  <a:fill>
                    <a:gradFill>
                      <a:gsLst>
                        <a:gs pos="60000">
                          <a:srgbClr val="000000">
                            <a:alpha val="100000"/>
                          </a:srgbClr>
                        </a:gs>
                        <a:gs pos="97000">
                          <a:srgbClr val="000000">
                            <a:alpha val="0"/>
                          </a:srgbClr>
                        </a:gs>
                      </a:gsLst>
                      <a:lin ang="10800000"/>
                    </a:gradFill>
                  </a:fill>
                </a:cont>
              </a:alphaMod>
            </a:cont>
          </a:effectDag>
        </p:spPr>
        <p:txBody>
          <a:bodyPr lIns="91440" tIns="457200" rIns="9144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168">
          <p15:clr>
            <a:srgbClr val="A4A3A4"/>
          </p15:clr>
        </p15:guide>
        <p15:guide id="2" pos="18480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ltGray">
          <a:xfrm>
            <a:off x="0" y="0"/>
            <a:ext cx="43891200" cy="502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158240" y="685860"/>
            <a:ext cx="30175200" cy="297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8240" y="6019800"/>
            <a:ext cx="41589960" cy="2362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18520" y="32114698"/>
            <a:ext cx="2185416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87268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3886200"/>
            <a:ext cx="43891200" cy="1143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886200"/>
            <a:ext cx="43891200" cy="0"/>
          </a:xfrm>
          <a:prstGeom prst="line">
            <a:avLst/>
          </a:prstGeom>
          <a:ln w="1143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115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720">
          <p15:clr>
            <a:srgbClr val="A4A3A4"/>
          </p15:clr>
        </p15:guide>
        <p15:guide id="3" pos="26928">
          <p15:clr>
            <a:srgbClr val="A4A3A4"/>
          </p15:clr>
        </p15:guide>
        <p15:guide id="4" pos="1382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jpeg"/><Relationship Id="rId18" Type="http://schemas.openxmlformats.org/officeDocument/2006/relationships/diagramLayout" Target="../diagrams/layout1.xml"/><Relationship Id="rId26" Type="http://schemas.openxmlformats.org/officeDocument/2006/relationships/image" Target="../media/image19.jpeg"/><Relationship Id="rId3" Type="http://schemas.openxmlformats.org/officeDocument/2006/relationships/image" Target="../media/image1.png"/><Relationship Id="rId21" Type="http://schemas.microsoft.com/office/2007/relationships/diagramDrawing" Target="../diagrams/drawing1.xml"/><Relationship Id="rId7" Type="http://schemas.openxmlformats.org/officeDocument/2006/relationships/hyperlink" Target="mailto:barrazaospino@Hotmail.com" TargetMode="External"/><Relationship Id="rId12" Type="http://schemas.openxmlformats.org/officeDocument/2006/relationships/image" Target="../media/image6.jpeg"/><Relationship Id="rId17" Type="http://schemas.openxmlformats.org/officeDocument/2006/relationships/diagramData" Target="../diagrams/data1.xml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diagramColors" Target="../diagrams/colors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vanmedinaman@Gmail.com" TargetMode="External"/><Relationship Id="rId11" Type="http://schemas.openxmlformats.org/officeDocument/2006/relationships/image" Target="../media/image5.jpeg"/><Relationship Id="rId24" Type="http://schemas.openxmlformats.org/officeDocument/2006/relationships/image" Target="../media/image17.jpeg"/><Relationship Id="rId5" Type="http://schemas.openxmlformats.org/officeDocument/2006/relationships/hyperlink" Target="mailto:patricia.saldana@parquesnacionales.gov.co" TargetMode="External"/><Relationship Id="rId15" Type="http://schemas.openxmlformats.org/officeDocument/2006/relationships/image" Target="../media/image9.jpeg"/><Relationship Id="rId23" Type="http://schemas.openxmlformats.org/officeDocument/2006/relationships/image" Target="../media/image16.jpeg"/><Relationship Id="rId10" Type="http://schemas.openxmlformats.org/officeDocument/2006/relationships/image" Target="../media/image4.png"/><Relationship Id="rId19" Type="http://schemas.openxmlformats.org/officeDocument/2006/relationships/diagramQuickStyle" Target="../diagrams/quickStyle1.xml"/><Relationship Id="rId4" Type="http://schemas.openxmlformats.org/officeDocument/2006/relationships/hyperlink" Target="mailto:luz.angarita@parquesnacionales.gov.co" TargetMode="External"/><Relationship Id="rId9" Type="http://schemas.openxmlformats.org/officeDocument/2006/relationships/image" Target="../media/image3.jpeg"/><Relationship Id="rId14" Type="http://schemas.openxmlformats.org/officeDocument/2006/relationships/image" Target="../media/image8.jpeg"/><Relationship Id="rId2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94484" y="395117"/>
            <a:ext cx="30078947" cy="29717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5AKUAXX7 </a:t>
            </a: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CO" sz="6000" b="1" dirty="0" smtClean="0"/>
              <a:t>LA </a:t>
            </a:r>
            <a:r>
              <a:rPr lang="es-CO" sz="6000" b="1" dirty="0"/>
              <a:t>PROTECCION DE LA ALMEJA </a:t>
            </a:r>
            <a:r>
              <a:rPr lang="es-CO" sz="6000" b="1" i="1" dirty="0" err="1"/>
              <a:t>Polymesoda</a:t>
            </a:r>
            <a:r>
              <a:rPr lang="es-CO" sz="6000" b="1" i="1" dirty="0"/>
              <a:t> </a:t>
            </a:r>
            <a:r>
              <a:rPr lang="es-CO" sz="6000" b="1" i="1" dirty="0" err="1"/>
              <a:t>artacta</a:t>
            </a:r>
            <a:r>
              <a:rPr lang="es-CO" sz="6000" b="1" dirty="0"/>
              <a:t> EN EL VÍA PARQUE ISLA DE SALAMANCA COMO ESTRATEGIA PARA EL DESARROLLO DE LAS COMUNIDADES Y DE LOS ECOSISTEMAS MARINOS COSTEROS –CARIBE COLOMBIANO</a:t>
            </a:r>
            <a:r>
              <a:rPr lang="es-CO" sz="6000" b="1" dirty="0" smtClean="0"/>
              <a:t>.</a:t>
            </a:r>
            <a:endParaRPr lang="es-CO" sz="6000" dirty="0"/>
          </a:p>
        </p:txBody>
      </p:sp>
      <p:sp>
        <p:nvSpPr>
          <p:cNvPr id="23" name="Marcador de posición de texto 22"/>
          <p:cNvSpPr>
            <a:spLocks noGrp="1"/>
          </p:cNvSpPr>
          <p:nvPr>
            <p:ph type="body" sz="quarter" idx="36"/>
          </p:nvPr>
        </p:nvSpPr>
        <p:spPr>
          <a:xfrm>
            <a:off x="1158240" y="4093906"/>
            <a:ext cx="34166476" cy="492152"/>
          </a:xfrm>
        </p:spPr>
        <p:txBody>
          <a:bodyPr/>
          <a:lstStyle/>
          <a:p>
            <a:r>
              <a:rPr lang="es-ES" dirty="0"/>
              <a:t>Luz Elvira Angarita</a:t>
            </a:r>
            <a:r>
              <a:rPr lang="es-ES" baseline="30000" dirty="0"/>
              <a:t>1</a:t>
            </a:r>
            <a:r>
              <a:rPr lang="es-ES" dirty="0"/>
              <a:t>-Patricia Saldaña Perez</a:t>
            </a:r>
            <a:r>
              <a:rPr lang="es-ES" baseline="30000" dirty="0"/>
              <a:t>2</a:t>
            </a:r>
            <a:r>
              <a:rPr lang="es-ES" dirty="0"/>
              <a:t>-Ivan Medina Mancilla</a:t>
            </a:r>
            <a:r>
              <a:rPr lang="es-ES" baseline="30000" dirty="0"/>
              <a:t>2</a:t>
            </a:r>
            <a:r>
              <a:rPr lang="es-ES" dirty="0"/>
              <a:t>-Carlos Barraza </a:t>
            </a:r>
            <a:r>
              <a:rPr lang="es-ES" dirty="0" smtClean="0"/>
              <a:t>Ospino</a:t>
            </a:r>
            <a:r>
              <a:rPr lang="es-ES" baseline="30000" dirty="0" smtClean="0"/>
              <a:t>2</a:t>
            </a:r>
            <a:r>
              <a:rPr lang="es-ES" sz="3600" b="0" i="0" noProof="1" smtClean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+mn-cs"/>
              </a:rPr>
              <a:t> | Parques Nacionales Naturales de Colombia |</a:t>
            </a:r>
            <a:endParaRPr lang="es-ES" sz="3600" b="0" i="0" noProof="1">
              <a:solidFill>
                <a:schemeClr val="bg1">
                  <a:lumMod val="75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7" name="Marcador de posición de texto 66"/>
          <p:cNvSpPr>
            <a:spLocks noGrp="1"/>
          </p:cNvSpPr>
          <p:nvPr>
            <p:ph type="body" sz="quarter" idx="13"/>
          </p:nvPr>
        </p:nvSpPr>
        <p:spPr>
          <a:xfrm>
            <a:off x="400050" y="5669280"/>
            <a:ext cx="13217979" cy="1280160"/>
          </a:xfrm>
        </p:spPr>
        <p:txBody>
          <a:bodyPr/>
          <a:lstStyle/>
          <a:p>
            <a:pPr marL="0" indent="0" algn="ctr" defTabSz="4389120">
              <a:lnSpc>
                <a:spcPct val="100000"/>
              </a:lnSpc>
              <a:spcBef>
                <a:spcPts val="1200"/>
              </a:spcBef>
              <a:buNone/>
            </a:pPr>
            <a:r>
              <a:rPr lang="es-ES" sz="5400" b="0" i="0" baseline="0" noProof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Resumen</a:t>
            </a:r>
            <a:endParaRPr lang="es-ES" sz="5400" b="0" i="0" baseline="0" noProof="1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9" name="Marcador de posición de texto 68"/>
          <p:cNvSpPr>
            <a:spLocks noGrp="1"/>
          </p:cNvSpPr>
          <p:nvPr>
            <p:ph type="body" sz="quarter" idx="39"/>
          </p:nvPr>
        </p:nvSpPr>
        <p:spPr>
          <a:xfrm>
            <a:off x="489858" y="7243353"/>
            <a:ext cx="13506078" cy="11599817"/>
          </a:xfrm>
          <a:noFill/>
        </p:spPr>
        <p:txBody>
          <a:bodyPr/>
          <a:lstStyle/>
          <a:p>
            <a:pPr algn="just"/>
            <a:r>
              <a:rPr lang="es-CO" sz="3600" b="1" dirty="0"/>
              <a:t>Parques Nacionales Naturales de Colombia-PNNC-</a:t>
            </a:r>
            <a:r>
              <a:rPr lang="es-CO" sz="3600" dirty="0"/>
              <a:t>, viene desarrollando un proceso que permita disminuir la presión por pesca, en particular con pescadores que realizan la </a:t>
            </a:r>
            <a:r>
              <a:rPr lang="es-CO" sz="3600" b="1" dirty="0"/>
              <a:t>extracción</a:t>
            </a:r>
            <a:r>
              <a:rPr lang="es-CO" sz="3600" dirty="0"/>
              <a:t> de la </a:t>
            </a:r>
            <a:r>
              <a:rPr lang="es-CO" sz="3600" b="1" dirty="0"/>
              <a:t>almeja P. </a:t>
            </a:r>
            <a:r>
              <a:rPr lang="es-CO" sz="3600" b="1" dirty="0" err="1"/>
              <a:t>artacta</a:t>
            </a:r>
            <a:r>
              <a:rPr lang="es-CO" sz="3600" dirty="0"/>
              <a:t> en el </a:t>
            </a:r>
            <a:r>
              <a:rPr lang="es-CO" sz="3600" b="1" dirty="0"/>
              <a:t>Vía Parque Isla de Salamanca –VIPIS-</a:t>
            </a:r>
            <a:r>
              <a:rPr lang="es-CO" sz="3600" dirty="0"/>
              <a:t>. En este sentido, se gestionó la articulación institucional con entes locales, regionales, nacionales e internacionales, cuyo resultado luego de</a:t>
            </a:r>
            <a:r>
              <a:rPr lang="es-CO" sz="3600" b="1" dirty="0"/>
              <a:t> cuatro años de trabajo</a:t>
            </a:r>
            <a:r>
              <a:rPr lang="es-CO" sz="3600" dirty="0"/>
              <a:t>, incluye entre otros, el acercamiento con los pescadores, sensibilización, resolución de conflictos por el ejercicio de autoridad ambiental y policiva, identificación y formulación de iniciativas de desarrollo local sostenible, en particular con una organización comunitaria denominada </a:t>
            </a:r>
            <a:r>
              <a:rPr lang="es-CO" sz="3600" b="1" dirty="0"/>
              <a:t>ASIPESA</a:t>
            </a:r>
            <a:r>
              <a:rPr lang="es-CO" sz="3600" dirty="0"/>
              <a:t>, </a:t>
            </a:r>
            <a:r>
              <a:rPr lang="es-CO" sz="3600" dirty="0" smtClean="0"/>
              <a:t>cuyo </a:t>
            </a:r>
            <a:r>
              <a:rPr lang="es-CO" sz="3600" dirty="0"/>
              <a:t>objetivo es la sustitución </a:t>
            </a:r>
            <a:r>
              <a:rPr lang="es-CO" sz="3600" dirty="0" smtClean="0"/>
              <a:t>de la pesca de almeja por actividades de </a:t>
            </a:r>
            <a:r>
              <a:rPr lang="es-CO" sz="3600" b="1" dirty="0" smtClean="0"/>
              <a:t>ecoturismo</a:t>
            </a:r>
            <a:r>
              <a:rPr lang="es-CO" sz="3600" dirty="0" smtClean="0"/>
              <a:t> </a:t>
            </a:r>
            <a:r>
              <a:rPr lang="es-CO" sz="3600" dirty="0"/>
              <a:t>como estrategia de </a:t>
            </a:r>
            <a:r>
              <a:rPr lang="es-CO" sz="3600" dirty="0" smtClean="0"/>
              <a:t>conservación del Área Protegida, la cual se articula con </a:t>
            </a:r>
            <a:r>
              <a:rPr lang="es-CO" sz="3600" dirty="0"/>
              <a:t>el proyecto de la ciudad de </a:t>
            </a:r>
            <a:r>
              <a:rPr lang="es-CO" sz="3600" b="1" dirty="0"/>
              <a:t>Barranquilla “De Cara al Río Magdalena</a:t>
            </a:r>
            <a:r>
              <a:rPr lang="es-CO" sz="3600" b="1" dirty="0" smtClean="0"/>
              <a:t>”</a:t>
            </a:r>
            <a:r>
              <a:rPr lang="es-CO" sz="3600" dirty="0" smtClean="0"/>
              <a:t> que se sustenta en la </a:t>
            </a:r>
            <a:r>
              <a:rPr lang="es-CO" sz="3600" dirty="0"/>
              <a:t>oferta ambiental del VIPIS para la recreación y la educación ambiental, ofreciendo tres productos ecoturísticos, operados por </a:t>
            </a:r>
            <a:r>
              <a:rPr lang="es-CO" sz="3600" b="1" dirty="0"/>
              <a:t>ASITOURS</a:t>
            </a:r>
            <a:r>
              <a:rPr lang="es-CO" sz="3600" dirty="0"/>
              <a:t> </a:t>
            </a:r>
            <a:r>
              <a:rPr lang="es-CO" sz="3600" dirty="0" smtClean="0"/>
              <a:t>sociedad comercial </a:t>
            </a:r>
            <a:r>
              <a:rPr lang="es-CO" sz="3600" dirty="0"/>
              <a:t>de ASIPESA</a:t>
            </a:r>
            <a:endParaRPr lang="es-ES" sz="3600" dirty="0"/>
          </a:p>
        </p:txBody>
      </p:sp>
      <p:sp>
        <p:nvSpPr>
          <p:cNvPr id="68" name="Marcador de posición de texto 67"/>
          <p:cNvSpPr>
            <a:spLocks noGrp="1"/>
          </p:cNvSpPr>
          <p:nvPr>
            <p:ph type="body" sz="quarter" idx="37"/>
          </p:nvPr>
        </p:nvSpPr>
        <p:spPr>
          <a:xfrm>
            <a:off x="816429" y="19365683"/>
            <a:ext cx="12801600" cy="1280160"/>
          </a:xfrm>
        </p:spPr>
        <p:txBody>
          <a:bodyPr/>
          <a:lstStyle/>
          <a:p>
            <a:pPr marL="0" indent="0" algn="ctr" defTabSz="4389120">
              <a:lnSpc>
                <a:spcPct val="100000"/>
              </a:lnSpc>
              <a:spcBef>
                <a:spcPts val="1200"/>
              </a:spcBef>
              <a:buNone/>
            </a:pPr>
            <a:r>
              <a:rPr lang="es-ES" sz="5400" b="0" i="0" baseline="0" noProof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Introduccion</a:t>
            </a:r>
            <a:endParaRPr lang="es-ES" sz="5400" b="0" i="0" baseline="0" noProof="1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Marcador de posición de contenido 10"/>
          <p:cNvSpPr>
            <a:spLocks noGrp="1"/>
          </p:cNvSpPr>
          <p:nvPr>
            <p:ph sz="quarter" idx="38"/>
          </p:nvPr>
        </p:nvSpPr>
        <p:spPr>
          <a:xfrm>
            <a:off x="816429" y="21113448"/>
            <a:ext cx="12801600" cy="114378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3600" dirty="0"/>
              <a:t>De acuerdo con los resultados del monitoreo pesquero que realiza el Instituto de Investigaciones Marinas y Costeras – </a:t>
            </a:r>
            <a:r>
              <a:rPr lang="es-CO" sz="3600" b="1" dirty="0"/>
              <a:t>INVEMAR</a:t>
            </a:r>
            <a:r>
              <a:rPr lang="es-CO" sz="3600" dirty="0"/>
              <a:t>-, la almeja P. </a:t>
            </a:r>
            <a:r>
              <a:rPr lang="es-CO" sz="3600" dirty="0" err="1"/>
              <a:t>artacta</a:t>
            </a:r>
            <a:r>
              <a:rPr lang="es-CO" sz="3600" dirty="0"/>
              <a:t> en el Vía Parque Isla de Salamanca, se encuentra en estado de </a:t>
            </a:r>
            <a:r>
              <a:rPr lang="es-CO" sz="3600" b="1" dirty="0"/>
              <a:t>sobre explotación</a:t>
            </a:r>
            <a:r>
              <a:rPr lang="es-CO" sz="3600" dirty="0"/>
              <a:t>. Para abordarlo PNNC en el 2014 realizó un </a:t>
            </a:r>
            <a:r>
              <a:rPr lang="es-CO" sz="3600" b="1" dirty="0"/>
              <a:t>diagnóstico socioeconómico</a:t>
            </a:r>
            <a:r>
              <a:rPr lang="es-CO" sz="3600" dirty="0"/>
              <a:t> de </a:t>
            </a:r>
            <a:r>
              <a:rPr lang="es-CO" sz="3600" dirty="0" smtClean="0"/>
              <a:t>esta labor, evidenciando una situación de </a:t>
            </a:r>
            <a:r>
              <a:rPr lang="es-CO" sz="3600" dirty="0"/>
              <a:t>necesidades básicas insatisfechas </a:t>
            </a:r>
            <a:r>
              <a:rPr lang="es-CO" sz="3600" dirty="0" smtClean="0"/>
              <a:t>de las familias que </a:t>
            </a:r>
            <a:r>
              <a:rPr lang="es-CO" sz="3600" dirty="0"/>
              <a:t>derivan su sustento de esta </a:t>
            </a:r>
            <a:r>
              <a:rPr lang="es-CO" sz="3600" dirty="0" smtClean="0"/>
              <a:t>actividad lo que avoca una </a:t>
            </a:r>
            <a:r>
              <a:rPr lang="es-CO" sz="3600" b="1" dirty="0"/>
              <a:t>intervención </a:t>
            </a:r>
            <a:r>
              <a:rPr lang="es-CO" sz="3600" b="1" dirty="0" smtClean="0"/>
              <a:t>conjunta e integral</a:t>
            </a:r>
            <a:r>
              <a:rPr lang="es-CO" sz="3600" dirty="0" smtClean="0"/>
              <a:t>,  </a:t>
            </a:r>
            <a:r>
              <a:rPr lang="es-CO" sz="3600" dirty="0"/>
              <a:t>que contribuya </a:t>
            </a:r>
            <a:r>
              <a:rPr lang="es-CO" sz="3600" dirty="0" smtClean="0"/>
              <a:t>a mejorar las condiciones de vida de las familias. </a:t>
            </a:r>
          </a:p>
          <a:p>
            <a:pPr marL="0" indent="0" algn="just">
              <a:buNone/>
            </a:pPr>
            <a:endParaRPr lang="es-ES" sz="3600" dirty="0"/>
          </a:p>
          <a:p>
            <a:pPr marL="0" indent="0" algn="just">
              <a:buNone/>
            </a:pPr>
            <a:r>
              <a:rPr lang="es-CO" sz="3600" b="0" i="0" baseline="0" noProof="1" smtClean="0">
                <a:solidFill>
                  <a:srgbClr val="000000"/>
                </a:solidFill>
                <a:latin typeface="Arial"/>
              </a:rPr>
              <a:t>En este sentido, este proceso se orienta a </a:t>
            </a:r>
            <a:r>
              <a:rPr lang="es-CO" sz="3600" noProof="1" smtClean="0"/>
              <a:t>la</a:t>
            </a:r>
            <a:r>
              <a:rPr lang="es-CO" sz="3600" dirty="0" smtClean="0"/>
              <a:t> </a:t>
            </a:r>
            <a:r>
              <a:rPr lang="es-CO" sz="3600" b="1" dirty="0"/>
              <a:t>disminución de </a:t>
            </a:r>
            <a:r>
              <a:rPr lang="es-CO" sz="3600" b="1" dirty="0" smtClean="0"/>
              <a:t>presiones</a:t>
            </a:r>
            <a:r>
              <a:rPr lang="es-CO" sz="3600" dirty="0" smtClean="0"/>
              <a:t> </a:t>
            </a:r>
            <a:r>
              <a:rPr lang="es-CO" sz="3600" dirty="0"/>
              <a:t>sobre </a:t>
            </a:r>
            <a:r>
              <a:rPr lang="es-CO" sz="3600" dirty="0" smtClean="0"/>
              <a:t>los recursos, </a:t>
            </a:r>
            <a:r>
              <a:rPr lang="es-CO" sz="3600" b="1" dirty="0" smtClean="0"/>
              <a:t>fortalecimiento de la capacidad organizativa</a:t>
            </a:r>
            <a:r>
              <a:rPr lang="es-CO" sz="3600" dirty="0" smtClean="0"/>
              <a:t> para impulsar el desarrollo comunitario, </a:t>
            </a:r>
            <a:r>
              <a:rPr lang="es-CO" sz="3600" b="1" dirty="0" smtClean="0"/>
              <a:t>implementación</a:t>
            </a:r>
            <a:r>
              <a:rPr lang="es-CO" sz="3600" dirty="0" smtClean="0"/>
              <a:t> del Ecoturismo como estrategia de conservación y la construcción conjunta de Acuerdos de Conservación donde la comunidad local se </a:t>
            </a:r>
            <a:r>
              <a:rPr lang="es-CO" sz="3600" b="1" dirty="0" smtClean="0"/>
              <a:t>vincula </a:t>
            </a:r>
            <a:r>
              <a:rPr lang="es-CO" sz="3600" dirty="0" smtClean="0"/>
              <a:t>activamente a las </a:t>
            </a:r>
            <a:r>
              <a:rPr lang="es-ES" sz="3600" b="1" dirty="0" smtClean="0"/>
              <a:t>acciones de restauración </a:t>
            </a:r>
            <a:r>
              <a:rPr lang="es-ES" sz="3600" dirty="0" smtClean="0"/>
              <a:t>en el </a:t>
            </a:r>
            <a:r>
              <a:rPr lang="es-ES" sz="3600" dirty="0"/>
              <a:t>Vía Parque Isla de Salamanca</a:t>
            </a:r>
            <a:r>
              <a:rPr lang="es-ES" sz="3600" dirty="0" smtClean="0"/>
              <a:t>.</a:t>
            </a:r>
            <a:endParaRPr lang="es-ES" sz="4000" b="0" i="0" baseline="0" noProof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7"/>
          </p:nvPr>
        </p:nvSpPr>
        <p:spPr>
          <a:xfrm>
            <a:off x="14322507" y="5669280"/>
            <a:ext cx="13778446" cy="1219200"/>
          </a:xfrm>
        </p:spPr>
        <p:txBody>
          <a:bodyPr/>
          <a:lstStyle/>
          <a:p>
            <a:pPr marL="0" indent="0" algn="ctr" defTabSz="4389120">
              <a:lnSpc>
                <a:spcPct val="100000"/>
              </a:lnSpc>
              <a:spcBef>
                <a:spcPts val="1200"/>
              </a:spcBef>
              <a:buNone/>
            </a:pPr>
            <a:r>
              <a:rPr lang="es-ES" sz="5400" b="0" i="0" baseline="0" noProof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Metodologia</a:t>
            </a:r>
            <a:endParaRPr lang="es-ES" sz="5400" b="0" i="0" baseline="0" noProof="1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Marcador de posición de texto 8"/>
          <p:cNvSpPr>
            <a:spLocks noGrp="1"/>
          </p:cNvSpPr>
          <p:nvPr>
            <p:ph type="body" sz="quarter" idx="21"/>
          </p:nvPr>
        </p:nvSpPr>
        <p:spPr>
          <a:xfrm>
            <a:off x="28571676" y="13131774"/>
            <a:ext cx="14889826" cy="1219200"/>
          </a:xfrm>
        </p:spPr>
        <p:txBody>
          <a:bodyPr/>
          <a:lstStyle/>
          <a:p>
            <a:pPr marL="0" indent="0" algn="ctr" defTabSz="4389120">
              <a:lnSpc>
                <a:spcPct val="100000"/>
              </a:lnSpc>
              <a:spcBef>
                <a:spcPts val="1200"/>
              </a:spcBef>
              <a:buNone/>
            </a:pPr>
            <a:r>
              <a:rPr lang="es-ES" sz="5400" b="0" i="0" baseline="0" noProof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Discusión</a:t>
            </a:r>
            <a:endParaRPr lang="es-ES" sz="5400" b="0" i="0" baseline="0" noProof="1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" name="Marcador de posición de texto 17"/>
          <p:cNvSpPr>
            <a:spLocks noGrp="1"/>
          </p:cNvSpPr>
          <p:nvPr>
            <p:ph type="body" sz="quarter" idx="31"/>
          </p:nvPr>
        </p:nvSpPr>
        <p:spPr>
          <a:xfrm>
            <a:off x="14371379" y="20322530"/>
            <a:ext cx="13575546" cy="1205104"/>
          </a:xfrm>
        </p:spPr>
        <p:txBody>
          <a:bodyPr/>
          <a:lstStyle/>
          <a:p>
            <a:pPr marL="0" indent="0" algn="ctr" defTabSz="4389120">
              <a:lnSpc>
                <a:spcPct val="100000"/>
              </a:lnSpc>
              <a:spcBef>
                <a:spcPts val="1200"/>
              </a:spcBef>
              <a:buNone/>
            </a:pPr>
            <a:r>
              <a:rPr lang="es-ES" sz="5400" b="0" i="0" baseline="0" noProof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Resultados</a:t>
            </a:r>
            <a:endParaRPr lang="es-ES" sz="5400" b="0" i="0" baseline="0" noProof="1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quarter" idx="33"/>
          </p:nvPr>
        </p:nvPicPr>
        <p:blipFill>
          <a:blip r:embed="rId3"/>
          <a:stretch>
            <a:fillRect/>
          </a:stretch>
        </p:blipFill>
        <p:spPr>
          <a:xfrm>
            <a:off x="14658935" y="25109277"/>
            <a:ext cx="7687057" cy="3734052"/>
          </a:xfrm>
          <a:prstGeom prst="rect">
            <a:avLst/>
          </a:prstGeom>
        </p:spPr>
      </p:pic>
      <p:sp>
        <p:nvSpPr>
          <p:cNvPr id="71" name="Marcador de posición de texto 70"/>
          <p:cNvSpPr>
            <a:spLocks noGrp="1"/>
          </p:cNvSpPr>
          <p:nvPr>
            <p:ph type="body" sz="quarter" idx="41"/>
          </p:nvPr>
        </p:nvSpPr>
        <p:spPr>
          <a:xfrm>
            <a:off x="28763174" y="21854057"/>
            <a:ext cx="14797010" cy="1219200"/>
          </a:xfrm>
        </p:spPr>
        <p:txBody>
          <a:bodyPr/>
          <a:lstStyle/>
          <a:p>
            <a:pPr marL="0" indent="0" algn="ctr" defTabSz="4389120">
              <a:lnSpc>
                <a:spcPct val="100000"/>
              </a:lnSpc>
              <a:spcBef>
                <a:spcPts val="1200"/>
              </a:spcBef>
              <a:buNone/>
            </a:pPr>
            <a:r>
              <a:rPr lang="es-ES" sz="5400" b="0" i="0" baseline="0" noProof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Conclusión</a:t>
            </a:r>
            <a:endParaRPr lang="es-ES" sz="5400" b="0" i="0" baseline="0" noProof="1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Marcador de posición de contenido 14"/>
          <p:cNvSpPr>
            <a:spLocks noGrp="1"/>
          </p:cNvSpPr>
          <p:nvPr>
            <p:ph sz="quarter" idx="42"/>
          </p:nvPr>
        </p:nvSpPr>
        <p:spPr>
          <a:xfrm>
            <a:off x="28670357" y="23387857"/>
            <a:ext cx="14889827" cy="7287710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chemeClr val="tx1"/>
              </a:buClr>
              <a:buFont typeface="Arial"/>
              <a:buChar char="•"/>
            </a:pPr>
            <a:r>
              <a:rPr lang="es-CO" sz="3900" dirty="0"/>
              <a:t>La </a:t>
            </a:r>
            <a:r>
              <a:rPr lang="es-CO" sz="3900" b="1" dirty="0"/>
              <a:t>recuperación de la generación de confianza</a:t>
            </a:r>
            <a:r>
              <a:rPr lang="es-CO" sz="3900" dirty="0"/>
              <a:t> con las comunidades que hacen uso de los recursos naturales del VIPIS, y la </a:t>
            </a:r>
            <a:r>
              <a:rPr lang="es-CO" sz="3900" b="1" dirty="0"/>
              <a:t>articulación con actores estratégicos</a:t>
            </a:r>
            <a:r>
              <a:rPr lang="es-CO" sz="3900" dirty="0"/>
              <a:t>, han permitido avanzar positivamente en el fortalecimiento de éste tipo de iniciativas, para contribuir al mejoramiento de la calidad de vida de las comunidades, y a la conservación del área protegida </a:t>
            </a:r>
            <a:r>
              <a:rPr lang="es-CO" sz="3900" dirty="0" smtClean="0"/>
              <a:t>.</a:t>
            </a:r>
          </a:p>
          <a:p>
            <a:pPr algn="just">
              <a:buClr>
                <a:schemeClr val="tx1"/>
              </a:buClr>
              <a:buFont typeface="Arial"/>
              <a:buChar char="•"/>
            </a:pPr>
            <a:r>
              <a:rPr lang="es-CO" sz="3900" dirty="0" smtClean="0"/>
              <a:t>Se evidencia </a:t>
            </a:r>
            <a:r>
              <a:rPr lang="es-CO" sz="3900" dirty="0"/>
              <a:t>el </a:t>
            </a:r>
            <a:r>
              <a:rPr lang="es-CO" sz="3900" b="1" dirty="0" smtClean="0"/>
              <a:t>empoderamiento</a:t>
            </a:r>
            <a:r>
              <a:rPr lang="es-CO" sz="3900" dirty="0" smtClean="0"/>
              <a:t> de la  </a:t>
            </a:r>
            <a:r>
              <a:rPr lang="es-CO" sz="3900" dirty="0"/>
              <a:t>comunidad de </a:t>
            </a:r>
            <a:r>
              <a:rPr lang="es-CO" sz="3900" b="1" dirty="0"/>
              <a:t>ASIPESA</a:t>
            </a:r>
            <a:r>
              <a:rPr lang="es-CO" sz="3900" dirty="0"/>
              <a:t> para sacar adelante </a:t>
            </a:r>
            <a:r>
              <a:rPr lang="es-CO" sz="3900" dirty="0" smtClean="0"/>
              <a:t>su proyecto</a:t>
            </a:r>
            <a:r>
              <a:rPr lang="es-CO" sz="3900" dirty="0"/>
              <a:t> </a:t>
            </a:r>
            <a:r>
              <a:rPr lang="es-CO" sz="3900" dirty="0" smtClean="0"/>
              <a:t>pese a las complejidades internas  del grupo así como las propias del comercio de la almeja  derivadas del ejerció de autoridad del Área Protegida .</a:t>
            </a:r>
          </a:p>
          <a:p>
            <a:pPr marL="0" indent="0" algn="just">
              <a:buClr>
                <a:schemeClr val="tx1"/>
              </a:buClr>
              <a:buNone/>
            </a:pPr>
            <a:endParaRPr lang="es-CO" sz="1000" dirty="0" smtClean="0"/>
          </a:p>
          <a:p>
            <a:pPr marL="640080" lvl="1" indent="0" algn="just">
              <a:buClr>
                <a:schemeClr val="tx1"/>
              </a:buClr>
              <a:buNone/>
            </a:pPr>
            <a:r>
              <a:rPr lang="es-CO" sz="3000" dirty="0"/>
              <a:t>(</a:t>
            </a:r>
            <a:r>
              <a:rPr lang="es-CO" sz="3000" dirty="0" smtClean="0"/>
              <a:t>1): Directora Territorial Caribe-DTCA-  </a:t>
            </a:r>
            <a:r>
              <a:rPr lang="es-ES" sz="3000" dirty="0" smtClean="0">
                <a:hlinkClick r:id="rId4"/>
              </a:rPr>
              <a:t>luz.angarita@parquesnacionales.gov.co</a:t>
            </a:r>
            <a:r>
              <a:rPr lang="es-ES" sz="3000" dirty="0" smtClean="0"/>
              <a:t> </a:t>
            </a:r>
            <a:endParaRPr lang="es-CO" sz="3000" dirty="0" smtClean="0"/>
          </a:p>
          <a:p>
            <a:pPr marL="640080" lvl="1" indent="0" algn="just">
              <a:buClr>
                <a:schemeClr val="tx1"/>
              </a:buClr>
              <a:buNone/>
            </a:pPr>
            <a:r>
              <a:rPr lang="es-CO" sz="3000" dirty="0" smtClean="0"/>
              <a:t>(2): Jefe del Área Protegida - </a:t>
            </a:r>
            <a:r>
              <a:rPr lang="es-ES" sz="3000" dirty="0" smtClean="0">
                <a:hlinkClick r:id="rId5"/>
              </a:rPr>
              <a:t>patricia.saldana@parquesnacionales.gov.co</a:t>
            </a:r>
            <a:r>
              <a:rPr lang="es-ES" sz="3000" dirty="0" smtClean="0"/>
              <a:t> </a:t>
            </a:r>
            <a:endParaRPr lang="es-CO" sz="3000" dirty="0" smtClean="0"/>
          </a:p>
          <a:p>
            <a:pPr marL="640080" lvl="1" indent="0" algn="just">
              <a:buClr>
                <a:schemeClr val="tx1"/>
              </a:buClr>
              <a:buNone/>
            </a:pPr>
            <a:r>
              <a:rPr lang="es-CO" sz="3000" dirty="0" smtClean="0"/>
              <a:t>(2): Funcionarios del VIPIS.- </a:t>
            </a:r>
            <a:r>
              <a:rPr lang="es-CO" sz="3000" dirty="0" smtClean="0">
                <a:hlinkClick r:id="rId6"/>
              </a:rPr>
              <a:t>ivanmedinaman@Gmail.com</a:t>
            </a:r>
            <a:r>
              <a:rPr lang="es-CO" sz="3000" dirty="0" smtClean="0"/>
              <a:t>  </a:t>
            </a:r>
            <a:r>
              <a:rPr lang="es-CO" sz="3000" dirty="0" smtClean="0">
                <a:hlinkClick r:id="rId7"/>
              </a:rPr>
              <a:t>barrazaospino@Hotmail.com</a:t>
            </a:r>
            <a:r>
              <a:rPr lang="es-CO" sz="3000" dirty="0" smtClean="0"/>
              <a:t> </a:t>
            </a:r>
          </a:p>
          <a:p>
            <a:pPr marL="640080" lvl="1" indent="0" algn="just">
              <a:buClr>
                <a:schemeClr val="tx1"/>
              </a:buClr>
              <a:buNone/>
            </a:pPr>
            <a:r>
              <a:rPr lang="es-CO" sz="2400" dirty="0" smtClean="0"/>
              <a:t>Septiembre 6 de 2017</a:t>
            </a:r>
            <a:endParaRPr lang="es-CO" dirty="0" smtClean="0"/>
          </a:p>
          <a:p>
            <a:pPr marL="0" indent="0" algn="l" defTabSz="438912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None/>
            </a:pPr>
            <a:endParaRPr lang="es-CO" sz="3600" noProof="1" smtClean="0">
              <a:solidFill>
                <a:srgbClr val="000000"/>
              </a:solidFill>
              <a:latin typeface="Arial"/>
            </a:endParaRPr>
          </a:p>
          <a:p>
            <a:pPr marL="0" indent="0" algn="l" defTabSz="438912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None/>
            </a:pPr>
            <a:endParaRPr lang="es-CO" sz="4000" noProof="1" smtClean="0">
              <a:solidFill>
                <a:srgbClr val="000000"/>
              </a:solidFill>
              <a:latin typeface="Arial"/>
            </a:endParaRPr>
          </a:p>
          <a:p>
            <a:pPr marL="0" indent="0" algn="l" defTabSz="438912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None/>
            </a:pPr>
            <a:endParaRPr lang="es-CO" sz="4000" noProof="1">
              <a:solidFill>
                <a:srgbClr val="000000"/>
              </a:solidFill>
              <a:latin typeface="Arial"/>
            </a:endParaRPr>
          </a:p>
          <a:p>
            <a:pPr marL="0" indent="0" algn="l" defTabSz="438912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None/>
            </a:pPr>
            <a:endParaRPr lang="es-CO" sz="4000" noProof="1" smtClean="0">
              <a:solidFill>
                <a:srgbClr val="000000"/>
              </a:solidFill>
              <a:latin typeface="Arial"/>
            </a:endParaRPr>
          </a:p>
          <a:p>
            <a:pPr marL="0" indent="0" algn="l" defTabSz="438912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None/>
            </a:pPr>
            <a:endParaRPr lang="es-CO" sz="4000" noProof="1" smtClean="0">
              <a:solidFill>
                <a:srgbClr val="000000"/>
              </a:solidFill>
              <a:latin typeface="Arial"/>
            </a:endParaRPr>
          </a:p>
          <a:p>
            <a:pPr marL="457200" indent="-457200" algn="l" defTabSz="438912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/>
              <a:buChar char="•"/>
            </a:pPr>
            <a:endParaRPr lang="es-ES" sz="4000" b="0" i="0" baseline="0" noProof="1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3" name="Marcador de posición de imagen 12"/>
          <p:cNvPicPr>
            <a:picLocks noGrp="1" noChangeAspect="1"/>
          </p:cNvPicPr>
          <p:nvPr>
            <p:ph type="pic" sz="quarter" idx="4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3" b="17013"/>
          <a:stretch>
            <a:fillRect/>
          </a:stretch>
        </p:blipFill>
        <p:spPr>
          <a:xfrm>
            <a:off x="33493075" y="0"/>
            <a:ext cx="10352088" cy="3841750"/>
          </a:xfrm>
        </p:spPr>
      </p:pic>
      <p:pic>
        <p:nvPicPr>
          <p:cNvPr id="10" name="Marcador de contenido 9"/>
          <p:cNvPicPr>
            <a:picLocks noGrp="1" noChangeAspect="1"/>
          </p:cNvPicPr>
          <p:nvPr>
            <p:ph sz="quarter" idx="32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b="3614"/>
          <a:stretch/>
        </p:blipFill>
        <p:spPr>
          <a:xfrm rot="5400000">
            <a:off x="14416343" y="29225738"/>
            <a:ext cx="3580569" cy="3200217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49418" y="29035561"/>
            <a:ext cx="6131344" cy="36283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7"/>
          <a:stretch/>
        </p:blipFill>
        <p:spPr>
          <a:xfrm>
            <a:off x="22791708" y="25084502"/>
            <a:ext cx="5155217" cy="3708000"/>
          </a:xfrm>
          <a:prstGeom prst="rect">
            <a:avLst/>
          </a:prstGeom>
        </p:spPr>
      </p:pic>
      <p:pic>
        <p:nvPicPr>
          <p:cNvPr id="16" name="Marcador de contenido 15"/>
          <p:cNvPicPr>
            <a:picLocks noGrp="1" noChangeAspect="1"/>
          </p:cNvPicPr>
          <p:nvPr>
            <p:ph sz="quarter" idx="27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" r="6739"/>
          <a:stretch/>
        </p:blipFill>
        <p:spPr>
          <a:xfrm rot="16200000">
            <a:off x="18027001" y="29273940"/>
            <a:ext cx="3580569" cy="3151615"/>
          </a:xfrm>
        </p:spPr>
      </p:pic>
      <p:sp>
        <p:nvSpPr>
          <p:cNvPr id="26" name="Marcador de posición de texto 68"/>
          <p:cNvSpPr>
            <a:spLocks noGrp="1"/>
          </p:cNvSpPr>
          <p:nvPr>
            <p:ph type="body" sz="quarter" idx="39"/>
          </p:nvPr>
        </p:nvSpPr>
        <p:spPr>
          <a:xfrm>
            <a:off x="28632785" y="4921739"/>
            <a:ext cx="15259762" cy="8379283"/>
          </a:xfrm>
          <a:noFill/>
        </p:spPr>
        <p:txBody>
          <a:bodyPr/>
          <a:lstStyle/>
          <a:p>
            <a:pPr marL="571500" indent="-571500" algn="just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CO" sz="3600" dirty="0" smtClean="0"/>
              <a:t>Mas de </a:t>
            </a:r>
            <a:r>
              <a:rPr lang="es-CO" sz="3600" b="1" dirty="0" smtClean="0"/>
              <a:t>24 reuniones</a:t>
            </a:r>
            <a:r>
              <a:rPr lang="es-CO" sz="3600" dirty="0" smtClean="0"/>
              <a:t> </a:t>
            </a:r>
            <a:r>
              <a:rPr lang="es-CO" sz="3600" b="1" dirty="0" smtClean="0"/>
              <a:t>y talleres</a:t>
            </a:r>
            <a:r>
              <a:rPr lang="es-CO" sz="3600" dirty="0" smtClean="0"/>
              <a:t> con ASIPESA y 12 con Instituciones  para la construcción del proyecto</a:t>
            </a:r>
          </a:p>
          <a:p>
            <a:pPr marL="571500" indent="-57150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CO" sz="3600" b="1" dirty="0" smtClean="0"/>
              <a:t>Articulación </a:t>
            </a:r>
            <a:r>
              <a:rPr lang="es-CO" sz="3600" dirty="0" smtClean="0"/>
              <a:t>con </a:t>
            </a:r>
            <a:r>
              <a:rPr lang="es-CO" sz="3600" dirty="0"/>
              <a:t>el proyecto de la ciudad de </a:t>
            </a:r>
            <a:r>
              <a:rPr lang="es-CO" sz="3600" b="1" dirty="0"/>
              <a:t>Barranquilla</a:t>
            </a:r>
            <a:r>
              <a:rPr lang="es-CO" sz="3600" dirty="0"/>
              <a:t> “De Cara al Río Magdalena” </a:t>
            </a:r>
            <a:r>
              <a:rPr lang="es-CO" sz="3600" dirty="0" smtClean="0"/>
              <a:t>para </a:t>
            </a:r>
            <a:r>
              <a:rPr lang="es-CO" sz="3600" dirty="0"/>
              <a:t>la </a:t>
            </a:r>
            <a:r>
              <a:rPr lang="es-CO" sz="3600" dirty="0" smtClean="0"/>
              <a:t>integración de la oferta ambiental y turística </a:t>
            </a:r>
            <a:r>
              <a:rPr lang="es-CO" sz="3600" dirty="0"/>
              <a:t>del </a:t>
            </a:r>
            <a:r>
              <a:rPr lang="es-CO" sz="3600" dirty="0" smtClean="0"/>
              <a:t>VIPIS</a:t>
            </a:r>
          </a:p>
          <a:p>
            <a:pPr marL="571500" indent="-571500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s-CO" sz="3600" b="1" dirty="0"/>
              <a:t>Incorporación</a:t>
            </a:r>
            <a:r>
              <a:rPr lang="es-CO" sz="3600" dirty="0"/>
              <a:t> al proceso como apoyo al fortalecimiento de la iniciativa de desarrollo local, de la cooperación internacional, a través de la </a:t>
            </a:r>
            <a:r>
              <a:rPr lang="es-CO" sz="3600" b="1" dirty="0"/>
              <a:t>Unión Europea</a:t>
            </a:r>
            <a:r>
              <a:rPr lang="es-CO" sz="3600" dirty="0"/>
              <a:t> (Apoyo Presupuestario Programa Desarrollo Local Sostenible), y </a:t>
            </a:r>
            <a:r>
              <a:rPr lang="es-CO" sz="3600" b="1" dirty="0" err="1"/>
              <a:t>KfW</a:t>
            </a:r>
            <a:r>
              <a:rPr lang="es-CO" sz="3600" dirty="0"/>
              <a:t> (Programa </a:t>
            </a:r>
            <a:r>
              <a:rPr lang="es-CO" sz="3600" dirty="0" smtClean="0"/>
              <a:t>Áreas </a:t>
            </a:r>
            <a:r>
              <a:rPr lang="es-CO" sz="3600" dirty="0"/>
              <a:t>Protegidas y Diversidad Biológica).</a:t>
            </a:r>
            <a:endParaRPr lang="es-CO" sz="3600" dirty="0" smtClean="0"/>
          </a:p>
          <a:p>
            <a:pPr marL="571500" indent="-571500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s-CO" sz="3600" b="1" dirty="0"/>
              <a:t>Generación  de confianza</a:t>
            </a:r>
            <a:r>
              <a:rPr lang="es-CO" sz="3600" dirty="0"/>
              <a:t> con las comunidades que hacen uso de los recursos naturales del </a:t>
            </a:r>
            <a:r>
              <a:rPr lang="es-CO" sz="3600" dirty="0" smtClean="0"/>
              <a:t>VIPIS.</a:t>
            </a:r>
          </a:p>
          <a:p>
            <a:pPr marL="571500" indent="-571500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s-CO" sz="3600" b="1" dirty="0" smtClean="0"/>
              <a:t>Fortalecimiento de </a:t>
            </a:r>
            <a:r>
              <a:rPr lang="es-CO" sz="3600" b="1" dirty="0"/>
              <a:t>ASIPESA</a:t>
            </a:r>
            <a:r>
              <a:rPr lang="es-CO" sz="3600" dirty="0"/>
              <a:t> como aliado en la conservación del </a:t>
            </a:r>
            <a:r>
              <a:rPr lang="es-CO" sz="3600" dirty="0" smtClean="0"/>
              <a:t>VIPIS</a:t>
            </a:r>
            <a:endParaRPr lang="es-CO" sz="3600" dirty="0"/>
          </a:p>
        </p:txBody>
      </p:sp>
      <p:sp>
        <p:nvSpPr>
          <p:cNvPr id="17" name="Rectángulo 16"/>
          <p:cNvSpPr/>
          <p:nvPr/>
        </p:nvSpPr>
        <p:spPr>
          <a:xfrm>
            <a:off x="28571676" y="14468644"/>
            <a:ext cx="1479701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3600" dirty="0" smtClean="0"/>
              <a:t>Se realizo un análisis </a:t>
            </a:r>
            <a:r>
              <a:rPr lang="es-CO" sz="3600" dirty="0"/>
              <a:t>interno </a:t>
            </a:r>
            <a:r>
              <a:rPr lang="es-CO" sz="3600" dirty="0" smtClean="0"/>
              <a:t>institucional en los tres niveles (Local, Regional y Nacional)  acerca de las herramientas, procedimientos y .metodologías para abordar el tema del uso de los recursos naturales por parte de los campesinos.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3600" dirty="0" smtClean="0"/>
              <a:t>La presión debida al ejercicio de la autoridad  del Área Protegida sobre este recurso ha llevado a períodos de tensiones en varios momentos del desarrollo del proyecto.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3600" dirty="0" smtClean="0"/>
          </a:p>
          <a:p>
            <a:endParaRPr lang="es-CO" sz="3600" dirty="0" smtClean="0"/>
          </a:p>
          <a:p>
            <a:endParaRPr lang="es-CO" sz="3600" dirty="0"/>
          </a:p>
          <a:p>
            <a:endParaRPr lang="es-CO" sz="3600" dirty="0" smtClean="0"/>
          </a:p>
          <a:p>
            <a:endParaRPr lang="es-CO" sz="3600" dirty="0"/>
          </a:p>
          <a:p>
            <a:endParaRPr lang="es-CO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233" y="7003709"/>
            <a:ext cx="2350301" cy="17627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632" y="7068412"/>
            <a:ext cx="2287736" cy="170874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2074832" y="6949440"/>
            <a:ext cx="6137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Se trabajó desde la perspectiva de la </a:t>
            </a:r>
            <a:r>
              <a:rPr lang="es-CO" sz="3600" b="1" dirty="0" smtClean="0"/>
              <a:t>construcción participativa para generar </a:t>
            </a:r>
            <a:r>
              <a:rPr lang="es-CO" sz="3600" dirty="0" smtClean="0"/>
              <a:t>iniciativas de Desarrollo Local Sostenible  </a:t>
            </a:r>
          </a:p>
          <a:p>
            <a:r>
              <a:rPr lang="es-CO" sz="3600" dirty="0" smtClean="0"/>
              <a:t> </a:t>
            </a:r>
            <a:endParaRPr lang="es-ES" sz="3600" dirty="0" err="1" smtClean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512" y="7010759"/>
            <a:ext cx="2366840" cy="176773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63174" y="18581817"/>
            <a:ext cx="3309257" cy="2481943"/>
          </a:xfrm>
          <a:prstGeom prst="rect">
            <a:avLst/>
          </a:prstGeom>
        </p:spPr>
      </p:pic>
      <p:sp>
        <p:nvSpPr>
          <p:cNvPr id="81" name="CuadroTexto 80"/>
          <p:cNvSpPr txBox="1"/>
          <p:nvPr/>
        </p:nvSpPr>
        <p:spPr>
          <a:xfrm>
            <a:off x="18502464" y="19550885"/>
            <a:ext cx="2475511" cy="1028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6000" dirty="0" err="1" smtClean="0"/>
          </a:p>
        </p:txBody>
      </p:sp>
      <p:graphicFrame>
        <p:nvGraphicFramePr>
          <p:cNvPr id="37" name="Diagrama 36"/>
          <p:cNvGraphicFramePr/>
          <p:nvPr>
            <p:extLst>
              <p:ext uri="{D42A27DB-BD31-4B8C-83A1-F6EECF244321}">
                <p14:modId xmlns:p14="http://schemas.microsoft.com/office/powerpoint/2010/main" val="2289264735"/>
              </p:ext>
            </p:extLst>
          </p:nvPr>
        </p:nvGraphicFramePr>
        <p:xfrm>
          <a:off x="14527872" y="10348454"/>
          <a:ext cx="13419053" cy="1040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1614969" y="27836984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26980108" y="27834917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tx1"/>
                  </a:solidFill>
                </a:ln>
              </a:rPr>
              <a:t>B</a:t>
            </a:r>
            <a:endParaRPr lang="es-ES" sz="3600" dirty="0" err="1" smtClean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6657220" y="31644965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20412061" y="31658146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25101348" y="31640883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tx1"/>
                  </a:solidFill>
                </a:ln>
              </a:rPr>
              <a:t>E</a:t>
            </a:r>
            <a:endParaRPr lang="es-ES" sz="3600" dirty="0" err="1" smtClean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4504287" y="21874907"/>
            <a:ext cx="135477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/>
              <a:t>A: </a:t>
            </a:r>
            <a:r>
              <a:rPr lang="es-CO" sz="3600" dirty="0" smtClean="0"/>
              <a:t>Diseño de las tres rutas operadas por </a:t>
            </a:r>
            <a:r>
              <a:rPr lang="es-CO" sz="3600" dirty="0"/>
              <a:t>ASITOURS</a:t>
            </a:r>
            <a:r>
              <a:rPr lang="es-CO" sz="3600" dirty="0" smtClean="0"/>
              <a:t> </a:t>
            </a:r>
            <a:r>
              <a:rPr lang="es-CO" sz="3600" dirty="0"/>
              <a:t>(</a:t>
            </a:r>
            <a:r>
              <a:rPr lang="es-CO" sz="3600" b="1" dirty="0" smtClean="0"/>
              <a:t>ASIPESA</a:t>
            </a:r>
            <a:r>
              <a:rPr lang="es-CO" sz="3600" dirty="0" smtClean="0"/>
              <a:t>)</a:t>
            </a:r>
          </a:p>
          <a:p>
            <a:r>
              <a:rPr lang="es-CO" sz="3600" b="1" dirty="0" smtClean="0"/>
              <a:t>B: </a:t>
            </a:r>
            <a:r>
              <a:rPr lang="es-CO" sz="3600" dirty="0" smtClean="0"/>
              <a:t>Taller de intercambio de experiencias en </a:t>
            </a:r>
            <a:r>
              <a:rPr lang="es-CO" sz="3600" b="1" dirty="0" smtClean="0"/>
              <a:t>PNN </a:t>
            </a:r>
            <a:r>
              <a:rPr lang="es-CO" sz="3600" b="1" dirty="0" err="1" smtClean="0"/>
              <a:t>Tayrona</a:t>
            </a:r>
            <a:endParaRPr lang="es-CO" sz="3600" b="1" dirty="0" smtClean="0"/>
          </a:p>
          <a:p>
            <a:r>
              <a:rPr lang="es-CO" sz="3600" b="1" dirty="0" smtClean="0"/>
              <a:t>C: </a:t>
            </a:r>
            <a:r>
              <a:rPr lang="es-CO" sz="3600" dirty="0" smtClean="0"/>
              <a:t>Intercambio de experiencias en </a:t>
            </a:r>
            <a:r>
              <a:rPr lang="es-CO" sz="3600" b="1" dirty="0" smtClean="0"/>
              <a:t>SFF </a:t>
            </a:r>
            <a:r>
              <a:rPr lang="es-CO" sz="3600" b="1" dirty="0" err="1" smtClean="0"/>
              <a:t>Otum</a:t>
            </a:r>
            <a:r>
              <a:rPr lang="es-CO" sz="3600" b="1" dirty="0" smtClean="0"/>
              <a:t> Quimbaya</a:t>
            </a:r>
          </a:p>
          <a:p>
            <a:r>
              <a:rPr lang="es-CO" sz="3600" b="1" dirty="0" smtClean="0"/>
              <a:t>D: </a:t>
            </a:r>
            <a:r>
              <a:rPr lang="es-CO" sz="3600" dirty="0" smtClean="0"/>
              <a:t>Formación con el Servicio Nacional de Aprendizaje</a:t>
            </a:r>
            <a:r>
              <a:rPr lang="es-CO" sz="3600" b="1" dirty="0" smtClean="0"/>
              <a:t>-SENA-</a:t>
            </a:r>
          </a:p>
          <a:p>
            <a:r>
              <a:rPr lang="es-CO" sz="3600" b="1" dirty="0" smtClean="0"/>
              <a:t>E: Prueba Piloto</a:t>
            </a:r>
            <a:r>
              <a:rPr lang="es-CO" sz="3600" dirty="0" smtClean="0"/>
              <a:t> de los 3 productos turísticos. </a:t>
            </a:r>
            <a:r>
              <a:rPr lang="es-CO" sz="3600" b="1" dirty="0" smtClean="0"/>
              <a:t> </a:t>
            </a:r>
            <a:endParaRPr lang="es-ES" sz="3600" b="1" dirty="0" err="1" smtClean="0"/>
          </a:p>
        </p:txBody>
      </p:sp>
      <p:sp>
        <p:nvSpPr>
          <p:cNvPr id="39" name="CuadroTexto 38"/>
          <p:cNvSpPr txBox="1"/>
          <p:nvPr/>
        </p:nvSpPr>
        <p:spPr>
          <a:xfrm>
            <a:off x="18565037" y="8120104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6071491" y="8046032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21165301" y="8010635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4441632" y="8756427"/>
            <a:ext cx="7424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 smtClean="0"/>
              <a:t>A-B: </a:t>
            </a:r>
            <a:r>
              <a:rPr lang="es-CO" sz="3200" dirty="0" smtClean="0"/>
              <a:t>Entrega de equipos por parte del Departamento Prosperidad Social</a:t>
            </a:r>
            <a:r>
              <a:rPr lang="es-CO" sz="3200" b="1" dirty="0" smtClean="0"/>
              <a:t>-DPS-</a:t>
            </a:r>
          </a:p>
          <a:p>
            <a:r>
              <a:rPr lang="es-CO" sz="3200" b="1" dirty="0" smtClean="0"/>
              <a:t>C: </a:t>
            </a:r>
            <a:r>
              <a:rPr lang="es-CO" sz="3200" dirty="0" smtClean="0"/>
              <a:t>Taller con </a:t>
            </a:r>
            <a:r>
              <a:rPr lang="es-CO" sz="3200" b="1" dirty="0" smtClean="0"/>
              <a:t>ASIPESA </a:t>
            </a:r>
            <a:r>
              <a:rPr lang="es-CO" sz="3200" dirty="0" smtClean="0"/>
              <a:t>en el VIPIS</a:t>
            </a:r>
            <a:endParaRPr lang="es-ES" sz="3200" dirty="0" err="1" smtClean="0"/>
          </a:p>
        </p:txBody>
      </p:sp>
      <p:sp>
        <p:nvSpPr>
          <p:cNvPr id="47" name="CuadroTexto 46"/>
          <p:cNvSpPr txBox="1"/>
          <p:nvPr/>
        </p:nvSpPr>
        <p:spPr>
          <a:xfrm>
            <a:off x="27002856" y="31658146"/>
            <a:ext cx="50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</a:t>
            </a:r>
            <a:endParaRPr lang="es-ES" sz="36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634" y="18643015"/>
            <a:ext cx="3268420" cy="245131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775" y="18643015"/>
            <a:ext cx="3145165" cy="235887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688" y="18639373"/>
            <a:ext cx="3146998" cy="236024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8763174" y="21072486"/>
            <a:ext cx="1479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Algunas etapas  y herramientas en el proceso de extracción de almeja</a:t>
            </a:r>
            <a:endParaRPr lang="es-ES" sz="3600" dirty="0" err="1" smtClean="0"/>
          </a:p>
        </p:txBody>
      </p:sp>
      <p:pic>
        <p:nvPicPr>
          <p:cNvPr id="48" name="Imagen 7" descr="pnn publicaciones 03.psd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29" y="267484"/>
            <a:ext cx="2536371" cy="3191750"/>
          </a:xfrm>
          <a:prstGeom prst="rect">
            <a:avLst/>
          </a:prstGeom>
        </p:spPr>
      </p:pic>
      <p:pic>
        <p:nvPicPr>
          <p:cNvPr id="49" name="Imagen 5" descr="min lema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8032" y="30347194"/>
            <a:ext cx="11366641" cy="2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óster científico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óster de proyecto científico" id="{C0862097-7E4F-4639-92EC-B73083E47022}" vid="{9CF411DD-196D-4D40-A681-BA88BE991A27}"/>
    </a:ext>
  </a:extLst>
</a:theme>
</file>

<file path=ppt/theme/theme2.xml><?xml version="1.0" encoding="utf-8"?>
<a:theme xmlns:a="http://schemas.openxmlformats.org/drawingml/2006/main" name="Tema de Offic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9B7E175-EA31-4EB5-9BCC-A945A8103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Poster Chile 2017</Template>
  <TotalTime>0</TotalTime>
  <Words>771</Words>
  <Application>Microsoft Office PowerPoint</Application>
  <PresentationFormat>Personalizado</PresentationFormat>
  <Paragraphs>70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Póster científico</vt:lpstr>
      <vt:lpstr>5AKUAXX7  LA PROTECCION DE LA ALMEJA Polymesoda artacta EN EL VÍA PARQUE ISLA DE SALAMANCA COMO ESTRATEGIA PARA EL DESARROLLO DE LAS COMUNIDADES Y DE LOS ECOSISTEMAS MARINOS COSTEROS –CARIBE COLOMBIANO.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2017-08-24T09:10:04Z</dcterms:created>
  <dcterms:modified xsi:type="dcterms:W3CDTF">2017-09-08T19:42:40Z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TC040013439991</vt:lpwstr>
  </property>
</Properties>
</file>