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
  </p:notesMasterIdLst>
  <p:sldIdLst>
    <p:sldId id="256" r:id="rId2"/>
  </p:sldIdLst>
  <p:sldSz cx="21383625" cy="30275213"/>
  <p:notesSz cx="6858000" cy="9144000"/>
  <p:defaultTextStyle>
    <a:defPPr>
      <a:defRPr lang="es-CO"/>
    </a:defPPr>
    <a:lvl1pPr marL="0" algn="l" defTabSz="2574127" rtl="0" eaLnBrk="1" latinLnBrk="0" hangingPunct="1">
      <a:defRPr sz="5067" kern="1200">
        <a:solidFill>
          <a:schemeClr val="tx1"/>
        </a:solidFill>
        <a:latin typeface="+mn-lt"/>
        <a:ea typeface="+mn-ea"/>
        <a:cs typeface="+mn-cs"/>
      </a:defRPr>
    </a:lvl1pPr>
    <a:lvl2pPr marL="1287064" algn="l" defTabSz="2574127" rtl="0" eaLnBrk="1" latinLnBrk="0" hangingPunct="1">
      <a:defRPr sz="5067" kern="1200">
        <a:solidFill>
          <a:schemeClr val="tx1"/>
        </a:solidFill>
        <a:latin typeface="+mn-lt"/>
        <a:ea typeface="+mn-ea"/>
        <a:cs typeface="+mn-cs"/>
      </a:defRPr>
    </a:lvl2pPr>
    <a:lvl3pPr marL="2574127" algn="l" defTabSz="2574127" rtl="0" eaLnBrk="1" latinLnBrk="0" hangingPunct="1">
      <a:defRPr sz="5067" kern="1200">
        <a:solidFill>
          <a:schemeClr val="tx1"/>
        </a:solidFill>
        <a:latin typeface="+mn-lt"/>
        <a:ea typeface="+mn-ea"/>
        <a:cs typeface="+mn-cs"/>
      </a:defRPr>
    </a:lvl3pPr>
    <a:lvl4pPr marL="3861191" algn="l" defTabSz="2574127" rtl="0" eaLnBrk="1" latinLnBrk="0" hangingPunct="1">
      <a:defRPr sz="5067" kern="1200">
        <a:solidFill>
          <a:schemeClr val="tx1"/>
        </a:solidFill>
        <a:latin typeface="+mn-lt"/>
        <a:ea typeface="+mn-ea"/>
        <a:cs typeface="+mn-cs"/>
      </a:defRPr>
    </a:lvl4pPr>
    <a:lvl5pPr marL="5148255" algn="l" defTabSz="2574127" rtl="0" eaLnBrk="1" latinLnBrk="0" hangingPunct="1">
      <a:defRPr sz="5067" kern="1200">
        <a:solidFill>
          <a:schemeClr val="tx1"/>
        </a:solidFill>
        <a:latin typeface="+mn-lt"/>
        <a:ea typeface="+mn-ea"/>
        <a:cs typeface="+mn-cs"/>
      </a:defRPr>
    </a:lvl5pPr>
    <a:lvl6pPr marL="6435319" algn="l" defTabSz="2574127" rtl="0" eaLnBrk="1" latinLnBrk="0" hangingPunct="1">
      <a:defRPr sz="5067" kern="1200">
        <a:solidFill>
          <a:schemeClr val="tx1"/>
        </a:solidFill>
        <a:latin typeface="+mn-lt"/>
        <a:ea typeface="+mn-ea"/>
        <a:cs typeface="+mn-cs"/>
      </a:defRPr>
    </a:lvl6pPr>
    <a:lvl7pPr marL="7722382" algn="l" defTabSz="2574127" rtl="0" eaLnBrk="1" latinLnBrk="0" hangingPunct="1">
      <a:defRPr sz="5067" kern="1200">
        <a:solidFill>
          <a:schemeClr val="tx1"/>
        </a:solidFill>
        <a:latin typeface="+mn-lt"/>
        <a:ea typeface="+mn-ea"/>
        <a:cs typeface="+mn-cs"/>
      </a:defRPr>
    </a:lvl7pPr>
    <a:lvl8pPr marL="9009446" algn="l" defTabSz="2574127" rtl="0" eaLnBrk="1" latinLnBrk="0" hangingPunct="1">
      <a:defRPr sz="5067" kern="1200">
        <a:solidFill>
          <a:schemeClr val="tx1"/>
        </a:solidFill>
        <a:latin typeface="+mn-lt"/>
        <a:ea typeface="+mn-ea"/>
        <a:cs typeface="+mn-cs"/>
      </a:defRPr>
    </a:lvl8pPr>
    <a:lvl9pPr marL="10296510" algn="l" defTabSz="2574127" rtl="0" eaLnBrk="1" latinLnBrk="0" hangingPunct="1">
      <a:defRPr sz="506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5">
          <p15:clr>
            <a:srgbClr val="A4A3A4"/>
          </p15:clr>
        </p15:guide>
        <p15:guide id="2" pos="67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000" autoAdjust="0"/>
    <p:restoredTop sz="94434" autoAdjust="0"/>
  </p:normalViewPr>
  <p:slideViewPr>
    <p:cSldViewPr snapToGrid="0">
      <p:cViewPr varScale="1">
        <p:scale>
          <a:sx n="20" d="100"/>
          <a:sy n="20" d="100"/>
        </p:scale>
        <p:origin x="3204" y="102"/>
      </p:cViewPr>
      <p:guideLst>
        <p:guide orient="horz" pos="9535"/>
        <p:guide pos="6735"/>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BB2A96-F75E-42C1-A518-389A0E0AA3CE}" type="datetimeFigureOut">
              <a:rPr lang="es-CO" smtClean="0"/>
              <a:pPr/>
              <a:t>31/08/2017</a:t>
            </a:fld>
            <a:endParaRPr lang="es-CO"/>
          </a:p>
        </p:txBody>
      </p:sp>
      <p:sp>
        <p:nvSpPr>
          <p:cNvPr id="4" name="Marcador de imagen de diapositiva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5472D2-C0D0-46B9-9EDF-1261D99E07A5}" type="slidenum">
              <a:rPr lang="es-CO" smtClean="0"/>
              <a:pPr/>
              <a:t>‹Nº›</a:t>
            </a:fld>
            <a:endParaRPr lang="es-CO"/>
          </a:p>
        </p:txBody>
      </p:sp>
    </p:spTree>
    <p:extLst>
      <p:ext uri="{BB962C8B-B14F-4D97-AF65-F5344CB8AC3E}">
        <p14:creationId xmlns:p14="http://schemas.microsoft.com/office/powerpoint/2010/main" val="4285657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E75472D2-C0D0-46B9-9EDF-1261D99E07A5}" type="slidenum">
              <a:rPr lang="es-CO" smtClean="0"/>
              <a:pPr/>
              <a:t>1</a:t>
            </a:fld>
            <a:endParaRPr lang="es-CO"/>
          </a:p>
        </p:txBody>
      </p:sp>
    </p:spTree>
    <p:extLst>
      <p:ext uri="{BB962C8B-B14F-4D97-AF65-F5344CB8AC3E}">
        <p14:creationId xmlns:p14="http://schemas.microsoft.com/office/powerpoint/2010/main" val="2449008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603772" y="4954765"/>
            <a:ext cx="18176081" cy="10540259"/>
          </a:xfrm>
        </p:spPr>
        <p:txBody>
          <a:bodyPr anchor="b"/>
          <a:lstStyle>
            <a:lvl1pPr algn="ctr">
              <a:defRPr sz="14031"/>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72953" y="15901497"/>
            <a:ext cx="16037719" cy="7309499"/>
          </a:xfrm>
        </p:spPr>
        <p:txBody>
          <a:bodyPr/>
          <a:lstStyle>
            <a:lvl1pPr marL="0" indent="0" algn="ctr">
              <a:buNone/>
              <a:defRPr sz="5612"/>
            </a:lvl1pPr>
            <a:lvl2pPr marL="1069162" indent="0" algn="ctr">
              <a:buNone/>
              <a:defRPr sz="4677"/>
            </a:lvl2pPr>
            <a:lvl3pPr marL="2138324" indent="0" algn="ctr">
              <a:buNone/>
              <a:defRPr sz="4209"/>
            </a:lvl3pPr>
            <a:lvl4pPr marL="3207487" indent="0" algn="ctr">
              <a:buNone/>
              <a:defRPr sz="3742"/>
            </a:lvl4pPr>
            <a:lvl5pPr marL="4276649" indent="0" algn="ctr">
              <a:buNone/>
              <a:defRPr sz="3742"/>
            </a:lvl5pPr>
            <a:lvl6pPr marL="5345811" indent="0" algn="ctr">
              <a:buNone/>
              <a:defRPr sz="3742"/>
            </a:lvl6pPr>
            <a:lvl7pPr marL="6414973" indent="0" algn="ctr">
              <a:buNone/>
              <a:defRPr sz="3742"/>
            </a:lvl7pPr>
            <a:lvl8pPr marL="7484135" indent="0" algn="ctr">
              <a:buNone/>
              <a:defRPr sz="3742"/>
            </a:lvl8pPr>
            <a:lvl9pPr marL="8553298" indent="0" algn="ctr">
              <a:buNone/>
              <a:defRPr sz="3742"/>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6433FFE-C439-4674-B0F0-DE3CFD6462EA}" type="datetimeFigureOut">
              <a:rPr lang="es-CO" smtClean="0"/>
              <a:pPr/>
              <a:t>31/08/2017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44CB919-6D97-4CDD-A4D1-E700C3BD8995}" type="slidenum">
              <a:rPr lang="es-CO" smtClean="0"/>
              <a:pPr/>
              <a:t>‹Nº›</a:t>
            </a:fld>
            <a:endParaRPr lang="es-CO"/>
          </a:p>
        </p:txBody>
      </p:sp>
    </p:spTree>
    <p:extLst>
      <p:ext uri="{BB962C8B-B14F-4D97-AF65-F5344CB8AC3E}">
        <p14:creationId xmlns:p14="http://schemas.microsoft.com/office/powerpoint/2010/main" val="1790331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6433FFE-C439-4674-B0F0-DE3CFD6462EA}" type="datetimeFigureOut">
              <a:rPr lang="es-CO" smtClean="0"/>
              <a:pPr/>
              <a:t>31/08/2017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44CB919-6D97-4CDD-A4D1-E700C3BD8995}" type="slidenum">
              <a:rPr lang="es-CO" smtClean="0"/>
              <a:pPr/>
              <a:t>‹Nº›</a:t>
            </a:fld>
            <a:endParaRPr lang="es-CO"/>
          </a:p>
        </p:txBody>
      </p:sp>
    </p:spTree>
    <p:extLst>
      <p:ext uri="{BB962C8B-B14F-4D97-AF65-F5344CB8AC3E}">
        <p14:creationId xmlns:p14="http://schemas.microsoft.com/office/powerpoint/2010/main" val="1217746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58" y="1611875"/>
            <a:ext cx="4610844" cy="25656844"/>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470125" y="1611875"/>
            <a:ext cx="13565237" cy="256568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6433FFE-C439-4674-B0F0-DE3CFD6462EA}" type="datetimeFigureOut">
              <a:rPr lang="es-CO" smtClean="0"/>
              <a:pPr/>
              <a:t>31/08/2017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44CB919-6D97-4CDD-A4D1-E700C3BD8995}" type="slidenum">
              <a:rPr lang="es-CO" smtClean="0"/>
              <a:pPr/>
              <a:t>‹Nº›</a:t>
            </a:fld>
            <a:endParaRPr lang="es-CO"/>
          </a:p>
        </p:txBody>
      </p:sp>
    </p:spTree>
    <p:extLst>
      <p:ext uri="{BB962C8B-B14F-4D97-AF65-F5344CB8AC3E}">
        <p14:creationId xmlns:p14="http://schemas.microsoft.com/office/powerpoint/2010/main" val="1120515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6433FFE-C439-4674-B0F0-DE3CFD6462EA}" type="datetimeFigureOut">
              <a:rPr lang="es-CO" smtClean="0"/>
              <a:pPr/>
              <a:t>31/08/2017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44CB919-6D97-4CDD-A4D1-E700C3BD8995}" type="slidenum">
              <a:rPr lang="es-CO" smtClean="0"/>
              <a:pPr/>
              <a:t>‹Nº›</a:t>
            </a:fld>
            <a:endParaRPr lang="es-CO"/>
          </a:p>
        </p:txBody>
      </p:sp>
    </p:spTree>
    <p:extLst>
      <p:ext uri="{BB962C8B-B14F-4D97-AF65-F5344CB8AC3E}">
        <p14:creationId xmlns:p14="http://schemas.microsoft.com/office/powerpoint/2010/main" val="2799563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8988" y="7547788"/>
            <a:ext cx="18443377" cy="12593645"/>
          </a:xfrm>
        </p:spPr>
        <p:txBody>
          <a:bodyPr anchor="b"/>
          <a:lstStyle>
            <a:lvl1pPr>
              <a:defRPr sz="14031"/>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8988" y="20260574"/>
            <a:ext cx="18443377" cy="6622701"/>
          </a:xfrm>
        </p:spPr>
        <p:txBody>
          <a:bodyPr/>
          <a:lstStyle>
            <a:lvl1pPr marL="0" indent="0">
              <a:buNone/>
              <a:defRPr sz="5612">
                <a:solidFill>
                  <a:schemeClr val="tx1"/>
                </a:solidFill>
              </a:defRPr>
            </a:lvl1pPr>
            <a:lvl2pPr marL="1069162" indent="0">
              <a:buNone/>
              <a:defRPr sz="4677">
                <a:solidFill>
                  <a:schemeClr val="tx1">
                    <a:tint val="75000"/>
                  </a:schemeClr>
                </a:solidFill>
              </a:defRPr>
            </a:lvl2pPr>
            <a:lvl3pPr marL="2138324" indent="0">
              <a:buNone/>
              <a:defRPr sz="4209">
                <a:solidFill>
                  <a:schemeClr val="tx1">
                    <a:tint val="75000"/>
                  </a:schemeClr>
                </a:solidFill>
              </a:defRPr>
            </a:lvl3pPr>
            <a:lvl4pPr marL="3207487" indent="0">
              <a:buNone/>
              <a:defRPr sz="3742">
                <a:solidFill>
                  <a:schemeClr val="tx1">
                    <a:tint val="75000"/>
                  </a:schemeClr>
                </a:solidFill>
              </a:defRPr>
            </a:lvl4pPr>
            <a:lvl5pPr marL="4276649" indent="0">
              <a:buNone/>
              <a:defRPr sz="3742">
                <a:solidFill>
                  <a:schemeClr val="tx1">
                    <a:tint val="75000"/>
                  </a:schemeClr>
                </a:solidFill>
              </a:defRPr>
            </a:lvl5pPr>
            <a:lvl6pPr marL="5345811" indent="0">
              <a:buNone/>
              <a:defRPr sz="3742">
                <a:solidFill>
                  <a:schemeClr val="tx1">
                    <a:tint val="75000"/>
                  </a:schemeClr>
                </a:solidFill>
              </a:defRPr>
            </a:lvl6pPr>
            <a:lvl7pPr marL="6414973" indent="0">
              <a:buNone/>
              <a:defRPr sz="3742">
                <a:solidFill>
                  <a:schemeClr val="tx1">
                    <a:tint val="75000"/>
                  </a:schemeClr>
                </a:solidFill>
              </a:defRPr>
            </a:lvl7pPr>
            <a:lvl8pPr marL="7484135" indent="0">
              <a:buNone/>
              <a:defRPr sz="3742">
                <a:solidFill>
                  <a:schemeClr val="tx1">
                    <a:tint val="75000"/>
                  </a:schemeClr>
                </a:solidFill>
              </a:defRPr>
            </a:lvl8pPr>
            <a:lvl9pPr marL="8553298" indent="0">
              <a:buNone/>
              <a:defRPr sz="3742">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6433FFE-C439-4674-B0F0-DE3CFD6462EA}" type="datetimeFigureOut">
              <a:rPr lang="es-CO" smtClean="0"/>
              <a:pPr/>
              <a:t>31/08/2017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44CB919-6D97-4CDD-A4D1-E700C3BD8995}" type="slidenum">
              <a:rPr lang="es-CO" smtClean="0"/>
              <a:pPr/>
              <a:t>‹Nº›</a:t>
            </a:fld>
            <a:endParaRPr lang="es-CO"/>
          </a:p>
        </p:txBody>
      </p:sp>
    </p:spTree>
    <p:extLst>
      <p:ext uri="{BB962C8B-B14F-4D97-AF65-F5344CB8AC3E}">
        <p14:creationId xmlns:p14="http://schemas.microsoft.com/office/powerpoint/2010/main" val="2454228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470124" y="8059374"/>
            <a:ext cx="9088041" cy="1920934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10825460" y="8059374"/>
            <a:ext cx="9088041" cy="1920934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6433FFE-C439-4674-B0F0-DE3CFD6462EA}" type="datetimeFigureOut">
              <a:rPr lang="es-CO" smtClean="0"/>
              <a:pPr/>
              <a:t>31/08/2017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44CB919-6D97-4CDD-A4D1-E700C3BD8995}" type="slidenum">
              <a:rPr lang="es-CO" smtClean="0"/>
              <a:pPr/>
              <a:t>‹Nº›</a:t>
            </a:fld>
            <a:endParaRPr lang="es-CO"/>
          </a:p>
        </p:txBody>
      </p:sp>
    </p:spTree>
    <p:extLst>
      <p:ext uri="{BB962C8B-B14F-4D97-AF65-F5344CB8AC3E}">
        <p14:creationId xmlns:p14="http://schemas.microsoft.com/office/powerpoint/2010/main" val="2262488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72909" y="1611882"/>
            <a:ext cx="18443377" cy="5851808"/>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72912" y="7421634"/>
            <a:ext cx="9046274"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s-ES" smtClean="0"/>
              <a:t>Haga clic para modificar el estilo de texto del patrón</a:t>
            </a:r>
          </a:p>
        </p:txBody>
      </p:sp>
      <p:sp>
        <p:nvSpPr>
          <p:cNvPr id="4" name="Content Placeholder 3"/>
          <p:cNvSpPr>
            <a:spLocks noGrp="1"/>
          </p:cNvSpPr>
          <p:nvPr>
            <p:ph sz="half" idx="2"/>
          </p:nvPr>
        </p:nvSpPr>
        <p:spPr>
          <a:xfrm>
            <a:off x="1472912" y="11058863"/>
            <a:ext cx="9046274" cy="1626592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10825461" y="7421634"/>
            <a:ext cx="9090826"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10825461" y="11058863"/>
            <a:ext cx="9090826" cy="1626592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6433FFE-C439-4674-B0F0-DE3CFD6462EA}" type="datetimeFigureOut">
              <a:rPr lang="es-CO" smtClean="0"/>
              <a:pPr/>
              <a:t>31/08/2017</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D44CB919-6D97-4CDD-A4D1-E700C3BD8995}" type="slidenum">
              <a:rPr lang="es-CO" smtClean="0"/>
              <a:pPr/>
              <a:t>‹Nº›</a:t>
            </a:fld>
            <a:endParaRPr lang="es-CO"/>
          </a:p>
        </p:txBody>
      </p:sp>
    </p:spTree>
    <p:extLst>
      <p:ext uri="{BB962C8B-B14F-4D97-AF65-F5344CB8AC3E}">
        <p14:creationId xmlns:p14="http://schemas.microsoft.com/office/powerpoint/2010/main" val="427023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6433FFE-C439-4674-B0F0-DE3CFD6462EA}" type="datetimeFigureOut">
              <a:rPr lang="es-CO" smtClean="0"/>
              <a:pPr/>
              <a:t>31/08/2017</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D44CB919-6D97-4CDD-A4D1-E700C3BD8995}" type="slidenum">
              <a:rPr lang="es-CO" smtClean="0"/>
              <a:pPr/>
              <a:t>‹Nº›</a:t>
            </a:fld>
            <a:endParaRPr lang="es-CO"/>
          </a:p>
        </p:txBody>
      </p:sp>
    </p:spTree>
    <p:extLst>
      <p:ext uri="{BB962C8B-B14F-4D97-AF65-F5344CB8AC3E}">
        <p14:creationId xmlns:p14="http://schemas.microsoft.com/office/powerpoint/2010/main" val="2242703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433FFE-C439-4674-B0F0-DE3CFD6462EA}" type="datetimeFigureOut">
              <a:rPr lang="es-CO" smtClean="0"/>
              <a:pPr/>
              <a:t>31/08/2017</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D44CB919-6D97-4CDD-A4D1-E700C3BD8995}" type="slidenum">
              <a:rPr lang="es-CO" smtClean="0"/>
              <a:pPr/>
              <a:t>‹Nº›</a:t>
            </a:fld>
            <a:endParaRPr lang="es-CO"/>
          </a:p>
        </p:txBody>
      </p:sp>
    </p:spTree>
    <p:extLst>
      <p:ext uri="{BB962C8B-B14F-4D97-AF65-F5344CB8AC3E}">
        <p14:creationId xmlns:p14="http://schemas.microsoft.com/office/powerpoint/2010/main" val="4208034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9090826" y="4359077"/>
            <a:ext cx="10825460" cy="21515024"/>
          </a:xfrm>
        </p:spPr>
        <p:txBody>
          <a:bodyPr/>
          <a:lstStyle>
            <a:lvl1pPr>
              <a:defRPr sz="7483"/>
            </a:lvl1pPr>
            <a:lvl2pPr>
              <a:defRPr sz="6548"/>
            </a:lvl2pPr>
            <a:lvl3pPr>
              <a:defRPr sz="5612"/>
            </a:lvl3pPr>
            <a:lvl4pPr>
              <a:defRPr sz="4677"/>
            </a:lvl4pPr>
            <a:lvl5pPr>
              <a:defRPr sz="4677"/>
            </a:lvl5pPr>
            <a:lvl6pPr>
              <a:defRPr sz="4677"/>
            </a:lvl6pPr>
            <a:lvl7pPr>
              <a:defRPr sz="4677"/>
            </a:lvl7pPr>
            <a:lvl8pPr>
              <a:defRPr sz="4677"/>
            </a:lvl8pPr>
            <a:lvl9pPr>
              <a:defRPr sz="4677"/>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6433FFE-C439-4674-B0F0-DE3CFD6462EA}" type="datetimeFigureOut">
              <a:rPr lang="es-CO" smtClean="0"/>
              <a:pPr/>
              <a:t>31/08/2017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44CB919-6D97-4CDD-A4D1-E700C3BD8995}" type="slidenum">
              <a:rPr lang="es-CO" smtClean="0"/>
              <a:pPr/>
              <a:t>‹Nº›</a:t>
            </a:fld>
            <a:endParaRPr lang="es-CO"/>
          </a:p>
        </p:txBody>
      </p:sp>
    </p:spTree>
    <p:extLst>
      <p:ext uri="{BB962C8B-B14F-4D97-AF65-F5344CB8AC3E}">
        <p14:creationId xmlns:p14="http://schemas.microsoft.com/office/powerpoint/2010/main" val="2917661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9090826" y="4359077"/>
            <a:ext cx="10825460" cy="21515024"/>
          </a:xfrm>
        </p:spPr>
        <p:txBody>
          <a:bodyPr anchor="t"/>
          <a:lstStyle>
            <a:lvl1pPr marL="0" indent="0">
              <a:buNone/>
              <a:defRPr sz="7483"/>
            </a:lvl1pPr>
            <a:lvl2pPr marL="1069162" indent="0">
              <a:buNone/>
              <a:defRPr sz="6548"/>
            </a:lvl2pPr>
            <a:lvl3pPr marL="2138324" indent="0">
              <a:buNone/>
              <a:defRPr sz="5612"/>
            </a:lvl3pPr>
            <a:lvl4pPr marL="3207487" indent="0">
              <a:buNone/>
              <a:defRPr sz="4677"/>
            </a:lvl4pPr>
            <a:lvl5pPr marL="4276649" indent="0">
              <a:buNone/>
              <a:defRPr sz="4677"/>
            </a:lvl5pPr>
            <a:lvl6pPr marL="5345811" indent="0">
              <a:buNone/>
              <a:defRPr sz="4677"/>
            </a:lvl6pPr>
            <a:lvl7pPr marL="6414973" indent="0">
              <a:buNone/>
              <a:defRPr sz="4677"/>
            </a:lvl7pPr>
            <a:lvl8pPr marL="7484135" indent="0">
              <a:buNone/>
              <a:defRPr sz="4677"/>
            </a:lvl8pPr>
            <a:lvl9pPr marL="8553298" indent="0">
              <a:buNone/>
              <a:defRPr sz="4677"/>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6433FFE-C439-4674-B0F0-DE3CFD6462EA}" type="datetimeFigureOut">
              <a:rPr lang="es-CO" smtClean="0"/>
              <a:pPr/>
              <a:t>31/08/2017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44CB919-6D97-4CDD-A4D1-E700C3BD8995}" type="slidenum">
              <a:rPr lang="es-CO" smtClean="0"/>
              <a:pPr/>
              <a:t>‹Nº›</a:t>
            </a:fld>
            <a:endParaRPr lang="es-CO"/>
          </a:p>
        </p:txBody>
      </p:sp>
    </p:spTree>
    <p:extLst>
      <p:ext uri="{BB962C8B-B14F-4D97-AF65-F5344CB8AC3E}">
        <p14:creationId xmlns:p14="http://schemas.microsoft.com/office/powerpoint/2010/main" val="2370465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124" y="1611882"/>
            <a:ext cx="18443377" cy="585180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70124" y="8059374"/>
            <a:ext cx="18443377" cy="1920934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470124" y="28060644"/>
            <a:ext cx="4811316" cy="1611875"/>
          </a:xfrm>
          <a:prstGeom prst="rect">
            <a:avLst/>
          </a:prstGeom>
        </p:spPr>
        <p:txBody>
          <a:bodyPr vert="horz" lIns="91440" tIns="45720" rIns="91440" bIns="45720" rtlCol="0" anchor="ctr"/>
          <a:lstStyle>
            <a:lvl1pPr algn="l">
              <a:defRPr sz="2806">
                <a:solidFill>
                  <a:schemeClr val="tx1">
                    <a:tint val="75000"/>
                  </a:schemeClr>
                </a:solidFill>
              </a:defRPr>
            </a:lvl1pPr>
          </a:lstStyle>
          <a:p>
            <a:fld id="{06433FFE-C439-4674-B0F0-DE3CFD6462EA}" type="datetimeFigureOut">
              <a:rPr lang="es-CO" smtClean="0"/>
              <a:pPr/>
              <a:t>31/08/2017</a:t>
            </a:fld>
            <a:endParaRPr lang="es-CO"/>
          </a:p>
        </p:txBody>
      </p:sp>
      <p:sp>
        <p:nvSpPr>
          <p:cNvPr id="5" name="Footer Placeholder 4"/>
          <p:cNvSpPr>
            <a:spLocks noGrp="1"/>
          </p:cNvSpPr>
          <p:nvPr>
            <p:ph type="ftr" sz="quarter" idx="3"/>
          </p:nvPr>
        </p:nvSpPr>
        <p:spPr>
          <a:xfrm>
            <a:off x="7083326" y="28060644"/>
            <a:ext cx="7216973" cy="1611875"/>
          </a:xfrm>
          <a:prstGeom prst="rect">
            <a:avLst/>
          </a:prstGeom>
        </p:spPr>
        <p:txBody>
          <a:bodyPr vert="horz" lIns="91440" tIns="45720" rIns="91440" bIns="45720" rtlCol="0" anchor="ctr"/>
          <a:lstStyle>
            <a:lvl1pPr algn="ctr">
              <a:defRPr sz="2806">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15102185" y="28060644"/>
            <a:ext cx="4811316" cy="1611875"/>
          </a:xfrm>
          <a:prstGeom prst="rect">
            <a:avLst/>
          </a:prstGeom>
        </p:spPr>
        <p:txBody>
          <a:bodyPr vert="horz" lIns="91440" tIns="45720" rIns="91440" bIns="45720" rtlCol="0" anchor="ctr"/>
          <a:lstStyle>
            <a:lvl1pPr algn="r">
              <a:defRPr sz="2806">
                <a:solidFill>
                  <a:schemeClr val="tx1">
                    <a:tint val="75000"/>
                  </a:schemeClr>
                </a:solidFill>
              </a:defRPr>
            </a:lvl1pPr>
          </a:lstStyle>
          <a:p>
            <a:fld id="{D44CB919-6D97-4CDD-A4D1-E700C3BD8995}" type="slidenum">
              <a:rPr lang="es-CO" smtClean="0"/>
              <a:pPr/>
              <a:t>‹Nº›</a:t>
            </a:fld>
            <a:endParaRPr lang="es-CO"/>
          </a:p>
        </p:txBody>
      </p:sp>
    </p:spTree>
    <p:extLst>
      <p:ext uri="{BB962C8B-B14F-4D97-AF65-F5344CB8AC3E}">
        <p14:creationId xmlns:p14="http://schemas.microsoft.com/office/powerpoint/2010/main" val="152478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789951" y="233044"/>
            <a:ext cx="18673012" cy="5040867"/>
          </a:xfrm>
          <a:prstGeom prst="rect">
            <a:avLst/>
          </a:prstGeom>
        </p:spPr>
        <p:txBody>
          <a:bodyPr wrap="square">
            <a:spAutoFit/>
          </a:bodyPr>
          <a:lstStyle/>
          <a:p>
            <a:pPr algn="ctr">
              <a:lnSpc>
                <a:spcPct val="107000"/>
              </a:lnSpc>
              <a:spcAft>
                <a:spcPts val="673"/>
              </a:spcAft>
            </a:pPr>
            <a:r>
              <a:rPr lang="en-US" sz="6000" b="1" i="1" dirty="0">
                <a:latin typeface="Arial Narrow" panose="020B0606020202030204" pitchFamily="34" charset="0"/>
                <a:ea typeface="Calibri" panose="020F0502020204030204" pitchFamily="34" charset="0"/>
                <a:cs typeface="Times New Roman" panose="02020603050405020304" pitchFamily="18" charset="0"/>
              </a:rPr>
              <a:t>CORAL REEF CONSERVATION IN </a:t>
            </a:r>
            <a:r>
              <a:rPr lang="en-US" sz="6000" b="1" i="1" dirty="0" smtClean="0">
                <a:latin typeface="Arial Narrow" panose="020B0606020202030204" pitchFamily="34" charset="0"/>
                <a:ea typeface="Calibri" panose="020F0502020204030204" pitchFamily="34" charset="0"/>
                <a:cs typeface="Times New Roman" panose="02020603050405020304" pitchFamily="18" charset="0"/>
              </a:rPr>
              <a:t>THREE </a:t>
            </a:r>
            <a:r>
              <a:rPr lang="en-US" sz="6000" b="1" i="1" dirty="0">
                <a:latin typeface="Arial Narrow" panose="020B0606020202030204" pitchFamily="34" charset="0"/>
                <a:ea typeface="Calibri" panose="020F0502020204030204" pitchFamily="34" charset="0"/>
                <a:cs typeface="Times New Roman" panose="02020603050405020304" pitchFamily="18" charset="0"/>
              </a:rPr>
              <a:t>PROTECTED MARINE AREAS OF THE COLOMBIAN CARIBBEAN COAST </a:t>
            </a:r>
            <a:endParaRPr lang="es-CO" sz="60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673"/>
              </a:spcAft>
            </a:pPr>
            <a:r>
              <a:rPr lang="es-CO" sz="3200" i="1" dirty="0" err="1">
                <a:latin typeface="Arial Narrow" panose="020B0606020202030204" pitchFamily="34" charset="0"/>
                <a:ea typeface="Calibri" panose="020F0502020204030204" pitchFamily="34" charset="0"/>
                <a:cs typeface="Times New Roman" panose="02020603050405020304" pitchFamily="18" charset="0"/>
              </a:rPr>
              <a:t>Franke</a:t>
            </a:r>
            <a:r>
              <a:rPr lang="es-CO" sz="3200" i="1" dirty="0">
                <a:latin typeface="Arial Narrow" panose="020B0606020202030204" pitchFamily="34" charset="0"/>
                <a:ea typeface="Calibri" panose="020F0502020204030204" pitchFamily="34" charset="0"/>
                <a:cs typeface="Times New Roman" panose="02020603050405020304" pitchFamily="18" charset="0"/>
              </a:rPr>
              <a:t>-Ante, Rebeca; Cano-Correa, Marcela; </a:t>
            </a:r>
            <a:r>
              <a:rPr lang="es-CO" sz="3200" i="1" dirty="0" smtClean="0">
                <a:latin typeface="Arial Narrow" panose="020B0606020202030204" pitchFamily="34" charset="0"/>
                <a:ea typeface="Calibri" panose="020F0502020204030204" pitchFamily="34" charset="0"/>
                <a:cs typeface="Times New Roman" panose="02020603050405020304" pitchFamily="18" charset="0"/>
              </a:rPr>
              <a:t>Zarza-González, </a:t>
            </a:r>
            <a:r>
              <a:rPr lang="es-CO" sz="3200" i="1" dirty="0">
                <a:latin typeface="Arial Narrow" panose="020B0606020202030204" pitchFamily="34" charset="0"/>
                <a:ea typeface="Calibri" panose="020F0502020204030204" pitchFamily="34" charset="0"/>
                <a:cs typeface="Times New Roman" panose="02020603050405020304" pitchFamily="18" charset="0"/>
              </a:rPr>
              <a:t>Esteban; Angarita-Jiménez, Luz Elvira; </a:t>
            </a:r>
            <a:r>
              <a:rPr lang="es-CO" sz="3200" i="1" dirty="0" smtClean="0">
                <a:latin typeface="Arial Narrow" panose="020B0606020202030204" pitchFamily="34" charset="0"/>
                <a:ea typeface="Calibri" panose="020F0502020204030204" pitchFamily="34" charset="0"/>
                <a:cs typeface="Times New Roman" panose="02020603050405020304" pitchFamily="18" charset="0"/>
              </a:rPr>
              <a:t> </a:t>
            </a:r>
          </a:p>
          <a:p>
            <a:pPr algn="ctr">
              <a:spcAft>
                <a:spcPts val="673"/>
              </a:spcAft>
            </a:pPr>
            <a:r>
              <a:rPr lang="es-CO" sz="3200" i="1" dirty="0" err="1" smtClean="0">
                <a:latin typeface="Arial Narrow" panose="020B0606020202030204" pitchFamily="34" charset="0"/>
                <a:ea typeface="Calibri" panose="020F0502020204030204" pitchFamily="34" charset="0"/>
                <a:cs typeface="Times New Roman" panose="02020603050405020304" pitchFamily="18" charset="0"/>
              </a:rPr>
              <a:t>Rodriguez-Goenaga</a:t>
            </a:r>
            <a:r>
              <a:rPr lang="es-CO" sz="3200" i="1" dirty="0">
                <a:latin typeface="Arial Narrow" panose="020B0606020202030204" pitchFamily="34" charset="0"/>
                <a:ea typeface="Calibri" panose="020F0502020204030204" pitchFamily="34" charset="0"/>
                <a:cs typeface="Times New Roman" panose="02020603050405020304" pitchFamily="18" charset="0"/>
              </a:rPr>
              <a:t>, </a:t>
            </a:r>
            <a:r>
              <a:rPr lang="es-CO" sz="3200" i="1" dirty="0" err="1" smtClean="0">
                <a:latin typeface="Arial Narrow" panose="020B0606020202030204" pitchFamily="34" charset="0"/>
                <a:ea typeface="Calibri" panose="020F0502020204030204" pitchFamily="34" charset="0"/>
                <a:cs typeface="Times New Roman" panose="02020603050405020304" pitchFamily="18" charset="0"/>
              </a:rPr>
              <a:t>Ludovica</a:t>
            </a:r>
            <a:r>
              <a:rPr lang="es-CO" sz="3200" i="1" dirty="0">
                <a:latin typeface="Arial Narrow" panose="020B0606020202030204" pitchFamily="34" charset="0"/>
                <a:ea typeface="Calibri" panose="020F0502020204030204" pitchFamily="34" charset="0"/>
                <a:cs typeface="Times New Roman" panose="02020603050405020304" pitchFamily="18" charset="0"/>
              </a:rPr>
              <a:t>; </a:t>
            </a:r>
            <a:r>
              <a:rPr lang="es-CO" sz="3200" i="1" dirty="0" smtClean="0">
                <a:latin typeface="Arial Narrow" panose="020B0606020202030204" pitchFamily="34" charset="0"/>
                <a:ea typeface="Calibri" panose="020F0502020204030204" pitchFamily="34" charset="0"/>
                <a:cs typeface="Times New Roman" panose="02020603050405020304" pitchFamily="18" charset="0"/>
              </a:rPr>
              <a:t>Hernández-Osorio, </a:t>
            </a:r>
            <a:r>
              <a:rPr lang="es-CO" sz="3200" i="1" dirty="0">
                <a:latin typeface="Arial Narrow" panose="020B0606020202030204" pitchFamily="34" charset="0"/>
                <a:ea typeface="Calibri" panose="020F0502020204030204" pitchFamily="34" charset="0"/>
                <a:cs typeface="Times New Roman" panose="02020603050405020304" pitchFamily="18" charset="0"/>
              </a:rPr>
              <a:t>Elizabeth; </a:t>
            </a:r>
            <a:r>
              <a:rPr lang="es-CO" sz="3200" i="1" dirty="0" smtClean="0">
                <a:latin typeface="Arial Narrow" panose="020B0606020202030204" pitchFamily="34" charset="0"/>
                <a:ea typeface="Calibri" panose="020F0502020204030204" pitchFamily="34" charset="0"/>
                <a:cs typeface="Times New Roman" panose="02020603050405020304" pitchFamily="18" charset="0"/>
              </a:rPr>
              <a:t>Aponte-Sierra, Carlos;</a:t>
            </a:r>
          </a:p>
          <a:p>
            <a:pPr algn="ctr">
              <a:spcAft>
                <a:spcPts val="673"/>
              </a:spcAft>
            </a:pPr>
            <a:r>
              <a:rPr lang="es-CO" sz="3200" i="1" smtClean="0">
                <a:latin typeface="Arial Narrow" panose="020B0606020202030204" pitchFamily="34" charset="0"/>
                <a:ea typeface="Calibri" panose="020F0502020204030204" pitchFamily="34" charset="0"/>
                <a:cs typeface="Times New Roman" panose="02020603050405020304" pitchFamily="18" charset="0"/>
              </a:rPr>
              <a:t>Posada-Osorio, </a:t>
            </a:r>
            <a:r>
              <a:rPr lang="es-CO" sz="3200" i="1" dirty="0" smtClean="0">
                <a:latin typeface="Arial Narrow" panose="020B0606020202030204" pitchFamily="34" charset="0"/>
                <a:ea typeface="Calibri" panose="020F0502020204030204" pitchFamily="34" charset="0"/>
                <a:cs typeface="Times New Roman" panose="02020603050405020304" pitchFamily="18" charset="0"/>
              </a:rPr>
              <a:t>Santiago. </a:t>
            </a:r>
          </a:p>
          <a:p>
            <a:pPr algn="ctr">
              <a:spcAft>
                <a:spcPts val="673"/>
              </a:spcAft>
            </a:pPr>
            <a:r>
              <a:rPr lang="es-CO" sz="3200" b="1" i="1" dirty="0" smtClean="0">
                <a:latin typeface="Arial Narrow" panose="020B0606020202030204" pitchFamily="34" charset="0"/>
                <a:ea typeface="Calibri" panose="020F0502020204030204" pitchFamily="34" charset="0"/>
                <a:cs typeface="Times New Roman" panose="02020603050405020304" pitchFamily="18" charset="0"/>
              </a:rPr>
              <a:t>Parques Nacionales Naturales de Colombia - Dirección Territorial Caribe</a:t>
            </a:r>
          </a:p>
          <a:p>
            <a:pPr algn="ctr">
              <a:spcAft>
                <a:spcPts val="673"/>
              </a:spcAft>
            </a:pPr>
            <a:endParaRPr lang="es-CO" sz="3600" i="1"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736978" y="4816437"/>
            <a:ext cx="9306907" cy="25298657"/>
          </a:xfrm>
          <a:prstGeom prst="rect">
            <a:avLst/>
          </a:prstGeom>
        </p:spPr>
        <p:txBody>
          <a:bodyPr wrap="square">
            <a:spAutoFit/>
          </a:bodyPr>
          <a:lstStyle/>
          <a:p>
            <a:pPr algn="ctr">
              <a:lnSpc>
                <a:spcPct val="107000"/>
              </a:lnSpc>
              <a:spcAft>
                <a:spcPts val="800"/>
              </a:spcAft>
            </a:pPr>
            <a:r>
              <a:rPr lang="es-CO" sz="2400" dirty="0" smtClean="0">
                <a:effectLst/>
                <a:latin typeface="Arial Narrow" panose="020B0606020202030204" pitchFamily="34" charset="0"/>
                <a:ea typeface="Calibri" panose="020F0502020204030204" pitchFamily="34" charset="0"/>
                <a:cs typeface="Times New Roman" panose="02020603050405020304" pitchFamily="18" charset="0"/>
              </a:rPr>
              <a:t> </a:t>
            </a:r>
            <a:r>
              <a:rPr lang="en-US" sz="2400" b="1" dirty="0" smtClean="0">
                <a:effectLst/>
                <a:latin typeface="Arial Narrow" panose="020B0606020202030204" pitchFamily="34" charset="0"/>
                <a:ea typeface="Calibri" panose="020F0502020204030204" pitchFamily="34" charset="0"/>
                <a:cs typeface="Times New Roman" panose="02020603050405020304" pitchFamily="18" charset="0"/>
              </a:rPr>
              <a:t>ABSTRACT</a:t>
            </a:r>
            <a:endParaRPr lang="es-CO"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200" dirty="0" smtClean="0">
                <a:effectLst/>
                <a:latin typeface="Arial Narrow" panose="020B0606020202030204" pitchFamily="34" charset="0"/>
                <a:ea typeface="Calibri" panose="020F0502020204030204" pitchFamily="34" charset="0"/>
                <a:cs typeface="Times New Roman" panose="02020603050405020304" pitchFamily="18" charset="0"/>
              </a:rPr>
              <a:t>National Natural Parks of Colombia has undertaken a number of management strategies within the Caribbean region to promote the conservation of coral reef formations. Actions have been taken to reduce pressures through environmental education, prevention, surveillance, control and ecotourism, among others. However, due to the deterioration of the world's coral reefs, Caribbean Territorial of National Natural Parks along with </a:t>
            </a:r>
            <a:r>
              <a:rPr lang="en-US" sz="2200" dirty="0" err="1" smtClean="0">
                <a:effectLst/>
                <a:latin typeface="Arial Narrow" panose="020B0606020202030204" pitchFamily="34" charset="0"/>
                <a:ea typeface="Calibri" panose="020F0502020204030204" pitchFamily="34" charset="0"/>
                <a:cs typeface="Times New Roman" panose="02020603050405020304" pitchFamily="18" charset="0"/>
              </a:rPr>
              <a:t>Tayrona</a:t>
            </a:r>
            <a:r>
              <a:rPr lang="en-US" sz="2200" dirty="0" smtClean="0">
                <a:effectLst/>
                <a:latin typeface="Arial Narrow" panose="020B0606020202030204" pitchFamily="34" charset="0"/>
                <a:ea typeface="Calibri" panose="020F0502020204030204" pitchFamily="34" charset="0"/>
                <a:cs typeface="Times New Roman" panose="02020603050405020304" pitchFamily="18" charset="0"/>
              </a:rPr>
              <a:t> National Natural Park, Old Providence Mc Bean Lagoon National Natural Park, and Los </a:t>
            </a:r>
            <a:r>
              <a:rPr lang="en-US" sz="2200" dirty="0" err="1" smtClean="0">
                <a:effectLst/>
                <a:latin typeface="Arial Narrow" panose="020B0606020202030204" pitchFamily="34" charset="0"/>
                <a:ea typeface="Calibri" panose="020F0502020204030204" pitchFamily="34" charset="0"/>
                <a:cs typeface="Times New Roman" panose="02020603050405020304" pitchFamily="18" charset="0"/>
              </a:rPr>
              <a:t>Corales</a:t>
            </a:r>
            <a:r>
              <a:rPr lang="en-US" sz="2200" dirty="0" smtClean="0">
                <a:effectLst/>
                <a:latin typeface="Arial Narrow" panose="020B0606020202030204" pitchFamily="34" charset="0"/>
                <a:ea typeface="Calibri" panose="020F0502020204030204" pitchFamily="34" charset="0"/>
                <a:cs typeface="Times New Roman" panose="02020603050405020304" pitchFamily="18" charset="0"/>
              </a:rPr>
              <a:t> del Rosario and San Bernardo National Natural Park have formed a working group to identify and implement interventions to improve the conservation status of their reefs, over the short (rescue), medium (nursery and </a:t>
            </a:r>
            <a:r>
              <a:rPr lang="en-US" sz="2200" dirty="0" err="1" smtClean="0">
                <a:effectLst/>
                <a:latin typeface="Arial Narrow" panose="020B0606020202030204" pitchFamily="34" charset="0"/>
                <a:ea typeface="Calibri" panose="020F0502020204030204" pitchFamily="34" charset="0"/>
                <a:cs typeface="Times New Roman" panose="02020603050405020304" pitchFamily="18" charset="0"/>
              </a:rPr>
              <a:t>trasplant</a:t>
            </a:r>
            <a:r>
              <a:rPr lang="en-US" sz="2200" dirty="0" smtClean="0">
                <a:effectLst/>
                <a:latin typeface="Arial Narrow" panose="020B0606020202030204" pitchFamily="34" charset="0"/>
                <a:ea typeface="Calibri" panose="020F0502020204030204" pitchFamily="34" charset="0"/>
                <a:cs typeface="Times New Roman" panose="02020603050405020304" pitchFamily="18" charset="0"/>
              </a:rPr>
              <a:t>) and long </a:t>
            </a:r>
            <a:r>
              <a:rPr lang="en-US" sz="2200" dirty="0" smtClean="0">
                <a:latin typeface="Arial Narrow" panose="020B0606020202030204" pitchFamily="34" charset="0"/>
                <a:ea typeface="Calibri" panose="020F0502020204030204" pitchFamily="34" charset="0"/>
                <a:cs typeface="Times New Roman" panose="02020603050405020304" pitchFamily="18" charset="0"/>
              </a:rPr>
              <a:t>term (research project ). </a:t>
            </a:r>
            <a:r>
              <a:rPr lang="en-US" sz="2200" dirty="0" smtClean="0">
                <a:effectLst/>
                <a:latin typeface="Arial Narrow" panose="020B0606020202030204" pitchFamily="34" charset="0"/>
                <a:ea typeface="Calibri" panose="020F0502020204030204" pitchFamily="34" charset="0"/>
                <a:cs typeface="Times New Roman" panose="02020603050405020304" pitchFamily="18" charset="0"/>
              </a:rPr>
              <a:t> As a result, successful survival are presented in the three protected areas.</a:t>
            </a:r>
            <a:endParaRPr lang="en-US" sz="2200" dirty="0">
              <a:latin typeface="Arial Narrow" panose="020B0606020202030204" pitchFamily="34" charset="0"/>
              <a:ea typeface="Calibri" panose="020F0502020204030204" pitchFamily="34" charset="0"/>
              <a:cs typeface="Times New Roman" panose="02020603050405020304" pitchFamily="18" charset="0"/>
            </a:endParaRPr>
          </a:p>
          <a:p>
            <a:pPr algn="ctr"/>
            <a:r>
              <a:rPr lang="es-CO" sz="2400" b="1" i="1" dirty="0" smtClean="0">
                <a:latin typeface="Arial Narrow" panose="020B0606020202030204" pitchFamily="34" charset="0"/>
              </a:rPr>
              <a:t>METHODOLOGY</a:t>
            </a:r>
            <a:endParaRPr lang="es-CO" sz="2000" dirty="0">
              <a:latin typeface="Arial Narrow" panose="020B0606020202030204" pitchFamily="34" charset="0"/>
            </a:endParaRPr>
          </a:p>
          <a:p>
            <a:pPr algn="just"/>
            <a:r>
              <a:rPr lang="es-CO" sz="2200" dirty="0" err="1">
                <a:latin typeface="Arial Narrow" panose="020B0606020202030204" pitchFamily="34" charset="0"/>
              </a:rPr>
              <a:t>The</a:t>
            </a:r>
            <a:r>
              <a:rPr lang="es-CO" sz="2200" dirty="0">
                <a:latin typeface="Arial Narrow" panose="020B0606020202030204" pitchFamily="34" charset="0"/>
              </a:rPr>
              <a:t> </a:t>
            </a:r>
            <a:r>
              <a:rPr lang="es-CO" sz="2200" dirty="0" err="1">
                <a:latin typeface="Arial Narrow" panose="020B0606020202030204" pitchFamily="34" charset="0"/>
              </a:rPr>
              <a:t>present</a:t>
            </a:r>
            <a:r>
              <a:rPr lang="es-CO" sz="2200" dirty="0">
                <a:latin typeface="Arial Narrow" panose="020B0606020202030204" pitchFamily="34" charset="0"/>
              </a:rPr>
              <a:t> </a:t>
            </a:r>
            <a:r>
              <a:rPr lang="es-CO" sz="2200" dirty="0" err="1">
                <a:latin typeface="Arial Narrow" panose="020B0606020202030204" pitchFamily="34" charset="0"/>
              </a:rPr>
              <a:t>study</a:t>
            </a:r>
            <a:r>
              <a:rPr lang="es-CO" sz="2200" dirty="0">
                <a:latin typeface="Arial Narrow" panose="020B0606020202030204" pitchFamily="34" charset="0"/>
              </a:rPr>
              <a:t> </a:t>
            </a:r>
            <a:r>
              <a:rPr lang="es-CO" sz="2200" dirty="0" err="1">
                <a:latin typeface="Arial Narrow" panose="020B0606020202030204" pitchFamily="34" charset="0"/>
              </a:rPr>
              <a:t>was</a:t>
            </a:r>
            <a:r>
              <a:rPr lang="es-CO" sz="2200" dirty="0">
                <a:latin typeface="Arial Narrow" panose="020B0606020202030204" pitchFamily="34" charset="0"/>
              </a:rPr>
              <a:t> </a:t>
            </a:r>
            <a:r>
              <a:rPr lang="es-CO" sz="2200" dirty="0" err="1">
                <a:latin typeface="Arial Narrow" panose="020B0606020202030204" pitchFamily="34" charset="0"/>
              </a:rPr>
              <a:t>carried</a:t>
            </a:r>
            <a:r>
              <a:rPr lang="es-CO" sz="2200" dirty="0">
                <a:latin typeface="Arial Narrow" panose="020B0606020202030204" pitchFamily="34" charset="0"/>
              </a:rPr>
              <a:t> </a:t>
            </a:r>
            <a:r>
              <a:rPr lang="es-CO" sz="2200" dirty="0" err="1">
                <a:latin typeface="Arial Narrow" panose="020B0606020202030204" pitchFamily="34" charset="0"/>
              </a:rPr>
              <a:t>out</a:t>
            </a:r>
            <a:r>
              <a:rPr lang="es-CO" sz="2200" dirty="0">
                <a:latin typeface="Arial Narrow" panose="020B0606020202030204" pitchFamily="34" charset="0"/>
              </a:rPr>
              <a:t> in </a:t>
            </a:r>
            <a:r>
              <a:rPr lang="es-CO" sz="2200" dirty="0" err="1">
                <a:latin typeface="Arial Narrow" panose="020B0606020202030204" pitchFamily="34" charset="0"/>
              </a:rPr>
              <a:t>three</a:t>
            </a:r>
            <a:r>
              <a:rPr lang="es-CO" sz="2200" dirty="0">
                <a:latin typeface="Arial Narrow" panose="020B0606020202030204" pitchFamily="34" charset="0"/>
              </a:rPr>
              <a:t> </a:t>
            </a:r>
            <a:r>
              <a:rPr lang="es-CO" sz="2200" dirty="0" err="1">
                <a:latin typeface="Arial Narrow" panose="020B0606020202030204" pitchFamily="34" charset="0"/>
              </a:rPr>
              <a:t>protected</a:t>
            </a:r>
            <a:r>
              <a:rPr lang="es-CO" sz="2200" dirty="0">
                <a:latin typeface="Arial Narrow" panose="020B0606020202030204" pitchFamily="34" charset="0"/>
              </a:rPr>
              <a:t> marine </a:t>
            </a:r>
            <a:r>
              <a:rPr lang="es-CO" sz="2200" dirty="0" err="1">
                <a:latin typeface="Arial Narrow" panose="020B0606020202030204" pitchFamily="34" charset="0"/>
              </a:rPr>
              <a:t>areas</a:t>
            </a:r>
            <a:r>
              <a:rPr lang="es-CO" sz="2200" dirty="0">
                <a:latin typeface="Arial Narrow" panose="020B0606020202030204" pitchFamily="34" charset="0"/>
              </a:rPr>
              <a:t> of </a:t>
            </a:r>
            <a:r>
              <a:rPr lang="es-CO" sz="2200" dirty="0" err="1">
                <a:latin typeface="Arial Narrow" panose="020B0606020202030204" pitchFamily="34" charset="0"/>
              </a:rPr>
              <a:t>the</a:t>
            </a:r>
            <a:r>
              <a:rPr lang="es-CO" sz="2200" dirty="0">
                <a:latin typeface="Arial Narrow" panose="020B0606020202030204" pitchFamily="34" charset="0"/>
              </a:rPr>
              <a:t> </a:t>
            </a:r>
            <a:r>
              <a:rPr lang="es-CO" sz="2200" dirty="0" err="1">
                <a:latin typeface="Arial Narrow" panose="020B0606020202030204" pitchFamily="34" charset="0"/>
              </a:rPr>
              <a:t>Colombian</a:t>
            </a:r>
            <a:r>
              <a:rPr lang="es-CO" sz="2200" dirty="0">
                <a:latin typeface="Arial Narrow" panose="020B0606020202030204" pitchFamily="34" charset="0"/>
              </a:rPr>
              <a:t> </a:t>
            </a:r>
            <a:r>
              <a:rPr lang="es-CO" sz="2200" dirty="0" err="1">
                <a:latin typeface="Arial Narrow" panose="020B0606020202030204" pitchFamily="34" charset="0"/>
              </a:rPr>
              <a:t>Caribbean</a:t>
            </a:r>
            <a:r>
              <a:rPr lang="es-CO" sz="2200" dirty="0">
                <a:latin typeface="Arial Narrow" panose="020B0606020202030204" pitchFamily="34" charset="0"/>
              </a:rPr>
              <a:t>. </a:t>
            </a:r>
            <a:r>
              <a:rPr lang="es-CO" sz="2200" dirty="0" err="1">
                <a:latin typeface="Arial Narrow" panose="020B0606020202030204" pitchFamily="34" charset="0"/>
              </a:rPr>
              <a:t>The</a:t>
            </a:r>
            <a:r>
              <a:rPr lang="es-CO" sz="2200" dirty="0">
                <a:latin typeface="Arial Narrow" panose="020B0606020202030204" pitchFamily="34" charset="0"/>
              </a:rPr>
              <a:t> Natural Park Old Providence </a:t>
            </a:r>
            <a:r>
              <a:rPr lang="es-CO" sz="2200" dirty="0" err="1">
                <a:latin typeface="Arial Narrow" panose="020B0606020202030204" pitchFamily="34" charset="0"/>
              </a:rPr>
              <a:t>McBean</a:t>
            </a:r>
            <a:r>
              <a:rPr lang="es-CO" sz="2200" dirty="0">
                <a:latin typeface="Arial Narrow" panose="020B0606020202030204" pitchFamily="34" charset="0"/>
              </a:rPr>
              <a:t> </a:t>
            </a:r>
            <a:r>
              <a:rPr lang="es-CO" sz="2200" dirty="0" err="1">
                <a:latin typeface="Arial Narrow" panose="020B0606020202030204" pitchFamily="34" charset="0"/>
              </a:rPr>
              <a:t>Lagoon-caribbean</a:t>
            </a:r>
            <a:r>
              <a:rPr lang="es-CO" sz="2200" dirty="0">
                <a:latin typeface="Arial Narrow" panose="020B0606020202030204" pitchFamily="34" charset="0"/>
              </a:rPr>
              <a:t> Insular </a:t>
            </a:r>
            <a:r>
              <a:rPr lang="es-CO" sz="2200" dirty="0" err="1">
                <a:latin typeface="Arial Narrow" panose="020B0606020202030204" pitchFamily="34" charset="0"/>
              </a:rPr>
              <a:t>oceanic</a:t>
            </a:r>
            <a:r>
              <a:rPr lang="es-CO" sz="2200" dirty="0">
                <a:latin typeface="Arial Narrow" panose="020B0606020202030204" pitchFamily="34" charset="0"/>
              </a:rPr>
              <a:t> (1648 Ha), Natural </a:t>
            </a:r>
            <a:r>
              <a:rPr lang="es-CO" sz="2200" dirty="0" err="1">
                <a:latin typeface="Arial Narrow" panose="020B0606020202030204" pitchFamily="34" charset="0"/>
              </a:rPr>
              <a:t>National</a:t>
            </a:r>
            <a:r>
              <a:rPr lang="es-CO" sz="2200" dirty="0">
                <a:latin typeface="Arial Narrow" panose="020B0606020202030204" pitchFamily="34" charset="0"/>
              </a:rPr>
              <a:t> Park </a:t>
            </a:r>
            <a:r>
              <a:rPr lang="es-CO" sz="2200" dirty="0" err="1">
                <a:latin typeface="Arial Narrow" panose="020B0606020202030204" pitchFamily="34" charset="0"/>
              </a:rPr>
              <a:t>Tayrona</a:t>
            </a:r>
            <a:r>
              <a:rPr lang="es-CO" sz="2200" dirty="0">
                <a:latin typeface="Arial Narrow" panose="020B0606020202030204" pitchFamily="34" charset="0"/>
              </a:rPr>
              <a:t> (15000 Ha) </a:t>
            </a:r>
            <a:r>
              <a:rPr lang="es-CO" sz="2200" dirty="0" err="1">
                <a:latin typeface="Arial Narrow" panose="020B0606020202030204" pitchFamily="34" charset="0"/>
              </a:rPr>
              <a:t>protected</a:t>
            </a:r>
            <a:r>
              <a:rPr lang="es-CO" sz="2200" dirty="0">
                <a:latin typeface="Arial Narrow" panose="020B0606020202030204" pitchFamily="34" charset="0"/>
              </a:rPr>
              <a:t> </a:t>
            </a:r>
            <a:r>
              <a:rPr lang="es-CO" sz="2200" dirty="0" err="1">
                <a:latin typeface="Arial Narrow" panose="020B0606020202030204" pitchFamily="34" charset="0"/>
              </a:rPr>
              <a:t>area</a:t>
            </a:r>
            <a:r>
              <a:rPr lang="es-CO" sz="2200" dirty="0">
                <a:latin typeface="Arial Narrow" panose="020B0606020202030204" pitchFamily="34" charset="0"/>
              </a:rPr>
              <a:t> </a:t>
            </a:r>
            <a:r>
              <a:rPr lang="es-CO" sz="2200" dirty="0" err="1">
                <a:latin typeface="Arial Narrow" panose="020B0606020202030204" pitchFamily="34" charset="0"/>
              </a:rPr>
              <a:t>with</a:t>
            </a:r>
            <a:r>
              <a:rPr lang="es-CO" sz="2200" dirty="0">
                <a:latin typeface="Arial Narrow" panose="020B0606020202030204" pitchFamily="34" charset="0"/>
              </a:rPr>
              <a:t> </a:t>
            </a:r>
            <a:r>
              <a:rPr lang="es-CO" sz="2200" dirty="0" err="1">
                <a:latin typeface="Arial Narrow" panose="020B0606020202030204" pitchFamily="34" charset="0"/>
              </a:rPr>
              <a:t>coastal</a:t>
            </a:r>
            <a:r>
              <a:rPr lang="es-CO" sz="2200" dirty="0">
                <a:latin typeface="Arial Narrow" panose="020B0606020202030204" pitchFamily="34" charset="0"/>
              </a:rPr>
              <a:t> </a:t>
            </a:r>
            <a:r>
              <a:rPr lang="es-CO" sz="2200" dirty="0" err="1">
                <a:latin typeface="Arial Narrow" panose="020B0606020202030204" pitchFamily="34" charset="0"/>
              </a:rPr>
              <a:t>upwelling</a:t>
            </a:r>
            <a:r>
              <a:rPr lang="es-CO" sz="2200" dirty="0">
                <a:latin typeface="Arial Narrow" panose="020B0606020202030204" pitchFamily="34" charset="0"/>
              </a:rPr>
              <a:t> and </a:t>
            </a:r>
            <a:r>
              <a:rPr lang="es-CO" sz="2200" dirty="0" err="1">
                <a:latin typeface="Arial Narrow" panose="020B0606020202030204" pitchFamily="34" charset="0"/>
              </a:rPr>
              <a:t>the</a:t>
            </a:r>
            <a:r>
              <a:rPr lang="es-CO" sz="2200" dirty="0">
                <a:latin typeface="Arial Narrow" panose="020B0606020202030204" pitchFamily="34" charset="0"/>
              </a:rPr>
              <a:t> </a:t>
            </a:r>
            <a:r>
              <a:rPr lang="es-CO" sz="2200" dirty="0" err="1">
                <a:latin typeface="Arial Narrow" panose="020B0606020202030204" pitchFamily="34" charset="0"/>
              </a:rPr>
              <a:t>National</a:t>
            </a:r>
            <a:r>
              <a:rPr lang="es-CO" sz="2200" dirty="0">
                <a:latin typeface="Arial Narrow" panose="020B0606020202030204" pitchFamily="34" charset="0"/>
              </a:rPr>
              <a:t> Natural Park Corales del Rosario San Bernardo (120.000 Ha) </a:t>
            </a:r>
            <a:r>
              <a:rPr lang="es-CO" sz="2200" dirty="0" err="1">
                <a:latin typeface="Arial Narrow" panose="020B0606020202030204" pitchFamily="34" charset="0"/>
              </a:rPr>
              <a:t>which</a:t>
            </a:r>
            <a:r>
              <a:rPr lang="es-CO" sz="2200" dirty="0">
                <a:latin typeface="Arial Narrow" panose="020B0606020202030204" pitchFamily="34" charset="0"/>
              </a:rPr>
              <a:t> </a:t>
            </a:r>
            <a:r>
              <a:rPr lang="es-CO" sz="2200" dirty="0" err="1">
                <a:latin typeface="Arial Narrow" panose="020B0606020202030204" pitchFamily="34" charset="0"/>
              </a:rPr>
              <a:t>is</a:t>
            </a:r>
            <a:r>
              <a:rPr lang="es-CO" sz="2200" dirty="0">
                <a:latin typeface="Arial Narrow" panose="020B0606020202030204" pitchFamily="34" charset="0"/>
              </a:rPr>
              <a:t> a single </a:t>
            </a:r>
            <a:r>
              <a:rPr lang="es-CO" sz="2200" dirty="0" err="1">
                <a:latin typeface="Arial Narrow" panose="020B0606020202030204" pitchFamily="34" charset="0"/>
              </a:rPr>
              <a:t>area</a:t>
            </a:r>
            <a:r>
              <a:rPr lang="es-CO" sz="2200" dirty="0">
                <a:latin typeface="Arial Narrow" panose="020B0606020202030204" pitchFamily="34" charset="0"/>
              </a:rPr>
              <a:t> marina </a:t>
            </a:r>
            <a:r>
              <a:rPr lang="es-CO" sz="2200" dirty="0" err="1">
                <a:latin typeface="Arial Narrow" panose="020B0606020202030204" pitchFamily="34" charset="0"/>
              </a:rPr>
              <a:t>surrounded</a:t>
            </a:r>
            <a:r>
              <a:rPr lang="es-CO" sz="2200" dirty="0">
                <a:latin typeface="Arial Narrow" panose="020B0606020202030204" pitchFamily="34" charset="0"/>
              </a:rPr>
              <a:t> </a:t>
            </a:r>
            <a:r>
              <a:rPr lang="es-CO" sz="2200" dirty="0" err="1">
                <a:latin typeface="Arial Narrow" panose="020B0606020202030204" pitchFamily="34" charset="0"/>
              </a:rPr>
              <a:t>by</a:t>
            </a:r>
            <a:r>
              <a:rPr lang="es-CO" sz="2200" dirty="0">
                <a:latin typeface="Arial Narrow" panose="020B0606020202030204" pitchFamily="34" charset="0"/>
              </a:rPr>
              <a:t> </a:t>
            </a:r>
            <a:r>
              <a:rPr lang="es-CO" sz="2200" dirty="0" err="1">
                <a:latin typeface="Arial Narrow" panose="020B0606020202030204" pitchFamily="34" charset="0"/>
              </a:rPr>
              <a:t>islands</a:t>
            </a:r>
            <a:r>
              <a:rPr lang="es-CO" sz="2200" dirty="0">
                <a:latin typeface="Arial Narrow" panose="020B0606020202030204" pitchFamily="34" charset="0"/>
              </a:rPr>
              <a:t> </a:t>
            </a:r>
            <a:r>
              <a:rPr lang="es-CO" sz="2200" dirty="0" err="1">
                <a:latin typeface="Arial Narrow" panose="020B0606020202030204" pitchFamily="34" charset="0"/>
              </a:rPr>
              <a:t>where</a:t>
            </a:r>
            <a:r>
              <a:rPr lang="es-CO" sz="2200" dirty="0">
                <a:latin typeface="Arial Narrow" panose="020B0606020202030204" pitchFamily="34" charset="0"/>
              </a:rPr>
              <a:t> </a:t>
            </a:r>
            <a:r>
              <a:rPr lang="es-CO" sz="2200" dirty="0" err="1">
                <a:latin typeface="Arial Narrow" panose="020B0606020202030204" pitchFamily="34" charset="0"/>
              </a:rPr>
              <a:t>the</a:t>
            </a:r>
            <a:r>
              <a:rPr lang="es-CO" sz="2200" dirty="0">
                <a:latin typeface="Arial Narrow" panose="020B0606020202030204" pitchFamily="34" charset="0"/>
              </a:rPr>
              <a:t> </a:t>
            </a:r>
            <a:r>
              <a:rPr lang="es-CO" sz="2200" dirty="0" err="1">
                <a:latin typeface="Arial Narrow" panose="020B0606020202030204" pitchFamily="34" charset="0"/>
              </a:rPr>
              <a:t>influence</a:t>
            </a:r>
            <a:r>
              <a:rPr lang="es-CO" sz="2200" dirty="0">
                <a:latin typeface="Arial Narrow" panose="020B0606020202030204" pitchFamily="34" charset="0"/>
              </a:rPr>
              <a:t> of </a:t>
            </a:r>
            <a:r>
              <a:rPr lang="es-CO" sz="2200" dirty="0" err="1">
                <a:latin typeface="Arial Narrow" panose="020B0606020202030204" pitchFamily="34" charset="0"/>
              </a:rPr>
              <a:t>inland</a:t>
            </a:r>
            <a:r>
              <a:rPr lang="es-CO" sz="2200" dirty="0">
                <a:latin typeface="Arial Narrow" panose="020B0606020202030204" pitchFamily="34" charset="0"/>
              </a:rPr>
              <a:t> </a:t>
            </a:r>
            <a:r>
              <a:rPr lang="es-CO" sz="2200" dirty="0" err="1">
                <a:latin typeface="Arial Narrow" panose="020B0606020202030204" pitchFamily="34" charset="0"/>
              </a:rPr>
              <a:t>waters</a:t>
            </a:r>
            <a:r>
              <a:rPr lang="es-CO" sz="2200" dirty="0">
                <a:latin typeface="Arial Narrow" panose="020B0606020202030204" pitchFamily="34" charset="0"/>
              </a:rPr>
              <a:t> (dique </a:t>
            </a:r>
            <a:r>
              <a:rPr lang="es-CO" sz="2200" dirty="0" err="1">
                <a:latin typeface="Arial Narrow" panose="020B0606020202030204" pitchFamily="34" charset="0"/>
              </a:rPr>
              <a:t>channel</a:t>
            </a:r>
            <a:r>
              <a:rPr lang="es-CO" sz="2200" dirty="0">
                <a:latin typeface="Arial Narrow" panose="020B0606020202030204" pitchFamily="34" charset="0"/>
              </a:rPr>
              <a:t>) (Figure 1</a:t>
            </a:r>
            <a:r>
              <a:rPr lang="es-CO" sz="2200" dirty="0" smtClean="0">
                <a:latin typeface="Arial Narrow" panose="020B0606020202030204" pitchFamily="34" charset="0"/>
              </a:rPr>
              <a:t>).</a:t>
            </a:r>
          </a:p>
          <a:p>
            <a:pPr algn="just"/>
            <a:endParaRPr lang="es-CO" sz="2000" dirty="0" smtClean="0">
              <a:latin typeface="Arial Narrow" panose="020B0606020202030204" pitchFamily="34" charset="0"/>
            </a:endParaRPr>
          </a:p>
          <a:p>
            <a:pPr algn="just"/>
            <a:endParaRPr lang="es-CO" sz="2000" dirty="0">
              <a:latin typeface="Arial Narrow" panose="020B0606020202030204" pitchFamily="34" charset="0"/>
            </a:endParaRPr>
          </a:p>
          <a:p>
            <a:pPr algn="just"/>
            <a:endParaRPr lang="es-CO" sz="2000" dirty="0" smtClean="0">
              <a:latin typeface="Arial Narrow" panose="020B0606020202030204" pitchFamily="34" charset="0"/>
            </a:endParaRPr>
          </a:p>
          <a:p>
            <a:pPr algn="just"/>
            <a:endParaRPr lang="es-CO" sz="2000" dirty="0">
              <a:latin typeface="Arial Narrow" panose="020B0606020202030204" pitchFamily="34" charset="0"/>
            </a:endParaRPr>
          </a:p>
          <a:p>
            <a:pPr algn="just"/>
            <a:endParaRPr lang="es-CO" sz="2000" dirty="0" smtClean="0">
              <a:latin typeface="Arial Narrow" panose="020B0606020202030204" pitchFamily="34" charset="0"/>
            </a:endParaRPr>
          </a:p>
          <a:p>
            <a:pPr algn="just"/>
            <a:endParaRPr lang="es-CO" sz="2000" dirty="0">
              <a:latin typeface="Arial Narrow" panose="020B0606020202030204" pitchFamily="34" charset="0"/>
            </a:endParaRPr>
          </a:p>
          <a:p>
            <a:pPr algn="just"/>
            <a:endParaRPr lang="es-CO" sz="2000" dirty="0" smtClean="0">
              <a:latin typeface="Arial Narrow" panose="020B0606020202030204" pitchFamily="34" charset="0"/>
            </a:endParaRPr>
          </a:p>
          <a:p>
            <a:pPr algn="just"/>
            <a:endParaRPr lang="es-CO" sz="2000" dirty="0">
              <a:latin typeface="Arial Narrow" panose="020B0606020202030204" pitchFamily="34" charset="0"/>
            </a:endParaRPr>
          </a:p>
          <a:p>
            <a:pPr algn="just"/>
            <a:endParaRPr lang="es-CO" sz="2000" dirty="0" smtClean="0">
              <a:latin typeface="Arial Narrow" panose="020B0606020202030204" pitchFamily="34" charset="0"/>
            </a:endParaRPr>
          </a:p>
          <a:p>
            <a:pPr algn="just"/>
            <a:endParaRPr lang="es-CO" sz="2000" dirty="0">
              <a:latin typeface="Arial Narrow" panose="020B0606020202030204" pitchFamily="34" charset="0"/>
            </a:endParaRPr>
          </a:p>
          <a:p>
            <a:pPr algn="just"/>
            <a:endParaRPr lang="es-CO" sz="2000" dirty="0" smtClean="0">
              <a:latin typeface="Arial Narrow" panose="020B0606020202030204" pitchFamily="34" charset="0"/>
            </a:endParaRPr>
          </a:p>
          <a:p>
            <a:pPr algn="just"/>
            <a:endParaRPr lang="es-CO" sz="2000" dirty="0" smtClean="0">
              <a:latin typeface="Arial Narrow" panose="020B0606020202030204" pitchFamily="34" charset="0"/>
            </a:endParaRPr>
          </a:p>
          <a:p>
            <a:pPr algn="just"/>
            <a:endParaRPr lang="es-CO" sz="2000" dirty="0" smtClean="0">
              <a:latin typeface="Arial Narrow" panose="020B0606020202030204" pitchFamily="34" charset="0"/>
            </a:endParaRPr>
          </a:p>
          <a:p>
            <a:pPr algn="just"/>
            <a:endParaRPr lang="es-CO" sz="2000" dirty="0">
              <a:latin typeface="Arial Narrow" panose="020B0606020202030204" pitchFamily="34" charset="0"/>
            </a:endParaRPr>
          </a:p>
          <a:p>
            <a:pPr algn="just"/>
            <a:endParaRPr lang="es-CO" sz="2000" dirty="0" smtClean="0">
              <a:latin typeface="Arial Narrow" panose="020B0606020202030204" pitchFamily="34" charset="0"/>
            </a:endParaRPr>
          </a:p>
          <a:p>
            <a:pPr algn="just"/>
            <a:endParaRPr lang="es-CO" sz="2000" dirty="0" smtClean="0">
              <a:latin typeface="Arial Narrow" panose="020B0606020202030204" pitchFamily="34" charset="0"/>
            </a:endParaRPr>
          </a:p>
          <a:p>
            <a:pPr algn="just"/>
            <a:endParaRPr lang="es-CO" sz="2000" dirty="0" smtClean="0">
              <a:latin typeface="Arial Narrow" panose="020B0606020202030204" pitchFamily="34" charset="0"/>
            </a:endParaRPr>
          </a:p>
          <a:p>
            <a:pPr algn="just"/>
            <a:r>
              <a:rPr lang="es-CO" sz="1600" b="1" dirty="0" smtClean="0">
                <a:latin typeface="Arial Narrow" panose="020B0606020202030204" pitchFamily="34" charset="0"/>
              </a:rPr>
              <a:t>Figure 1. </a:t>
            </a:r>
            <a:r>
              <a:rPr lang="es-CO" sz="1600" dirty="0" smtClean="0">
                <a:latin typeface="Arial Narrow" panose="020B0606020202030204" pitchFamily="34" charset="0"/>
              </a:rPr>
              <a:t>Marine </a:t>
            </a:r>
            <a:r>
              <a:rPr lang="es-CO" sz="1600" dirty="0" err="1" smtClean="0">
                <a:latin typeface="Arial Narrow" panose="020B0606020202030204" pitchFamily="34" charset="0"/>
              </a:rPr>
              <a:t>protected</a:t>
            </a:r>
            <a:r>
              <a:rPr lang="es-CO" sz="1600" dirty="0" smtClean="0">
                <a:latin typeface="Arial Narrow" panose="020B0606020202030204" pitchFamily="34" charset="0"/>
              </a:rPr>
              <a:t> </a:t>
            </a:r>
            <a:r>
              <a:rPr lang="es-CO" sz="1600" dirty="0" err="1" smtClean="0">
                <a:latin typeface="Arial Narrow" panose="020B0606020202030204" pitchFamily="34" charset="0"/>
              </a:rPr>
              <a:t>areas</a:t>
            </a:r>
            <a:r>
              <a:rPr lang="es-CO" sz="1600" dirty="0" smtClean="0">
                <a:latin typeface="Arial Narrow" panose="020B0606020202030204" pitchFamily="34" charset="0"/>
              </a:rPr>
              <a:t> </a:t>
            </a:r>
            <a:r>
              <a:rPr lang="es-CO" sz="1600" dirty="0" err="1" smtClean="0">
                <a:latin typeface="Arial Narrow" panose="020B0606020202030204" pitchFamily="34" charset="0"/>
              </a:rPr>
              <a:t>Colombian</a:t>
            </a:r>
            <a:r>
              <a:rPr lang="es-CO" sz="1600" dirty="0" smtClean="0">
                <a:latin typeface="Arial Narrow" panose="020B0606020202030204" pitchFamily="34" charset="0"/>
              </a:rPr>
              <a:t> </a:t>
            </a:r>
            <a:r>
              <a:rPr lang="es-CO" sz="1600" dirty="0" err="1" smtClean="0">
                <a:latin typeface="Arial Narrow" panose="020B0606020202030204" pitchFamily="34" charset="0"/>
              </a:rPr>
              <a:t>Caribbean</a:t>
            </a:r>
            <a:r>
              <a:rPr lang="es-CO" sz="1600" dirty="0" smtClean="0">
                <a:latin typeface="Arial Narrow" panose="020B0606020202030204" pitchFamily="34" charset="0"/>
              </a:rPr>
              <a:t>. (1) </a:t>
            </a:r>
            <a:r>
              <a:rPr lang="es-CO" sz="1600" dirty="0" err="1" smtClean="0">
                <a:latin typeface="Arial Narrow" panose="020B0606020202030204" pitchFamily="34" charset="0"/>
              </a:rPr>
              <a:t>Tayrona</a:t>
            </a:r>
            <a:r>
              <a:rPr lang="es-CO" sz="1600" dirty="0" smtClean="0">
                <a:latin typeface="Arial Narrow" panose="020B0606020202030204" pitchFamily="34" charset="0"/>
              </a:rPr>
              <a:t> </a:t>
            </a:r>
            <a:r>
              <a:rPr lang="es-CO" sz="1600" dirty="0" err="1" smtClean="0">
                <a:latin typeface="Arial Narrow" panose="020B0606020202030204" pitchFamily="34" charset="0"/>
              </a:rPr>
              <a:t>National</a:t>
            </a:r>
            <a:r>
              <a:rPr lang="es-CO" sz="1600" dirty="0" smtClean="0">
                <a:latin typeface="Arial Narrow" panose="020B0606020202030204" pitchFamily="34" charset="0"/>
              </a:rPr>
              <a:t> Natural Park, (2) Old Providence Mc </a:t>
            </a:r>
            <a:r>
              <a:rPr lang="es-CO" sz="1600" dirty="0" err="1" smtClean="0">
                <a:latin typeface="Arial Narrow" panose="020B0606020202030204" pitchFamily="34" charset="0"/>
              </a:rPr>
              <a:t>Bean</a:t>
            </a:r>
            <a:r>
              <a:rPr lang="es-CO" sz="1600" dirty="0" smtClean="0">
                <a:latin typeface="Arial Narrow" panose="020B0606020202030204" pitchFamily="34" charset="0"/>
              </a:rPr>
              <a:t> </a:t>
            </a:r>
            <a:r>
              <a:rPr lang="es-CO" sz="1600" dirty="0" err="1" smtClean="0">
                <a:latin typeface="Arial Narrow" panose="020B0606020202030204" pitchFamily="34" charset="0"/>
              </a:rPr>
              <a:t>Lagoon</a:t>
            </a:r>
            <a:r>
              <a:rPr lang="es-CO" sz="1600" dirty="0" smtClean="0">
                <a:latin typeface="Arial Narrow" panose="020B0606020202030204" pitchFamily="34" charset="0"/>
              </a:rPr>
              <a:t> </a:t>
            </a:r>
            <a:r>
              <a:rPr lang="es-CO" sz="1600" dirty="0" err="1" smtClean="0">
                <a:latin typeface="Arial Narrow" panose="020B0606020202030204" pitchFamily="34" charset="0"/>
              </a:rPr>
              <a:t>National</a:t>
            </a:r>
            <a:r>
              <a:rPr lang="es-CO" sz="1600" dirty="0" smtClean="0">
                <a:latin typeface="Arial Narrow" panose="020B0606020202030204" pitchFamily="34" charset="0"/>
              </a:rPr>
              <a:t> Natural Park and (3) Los Corales del Rosario and San Bernardo </a:t>
            </a:r>
            <a:r>
              <a:rPr lang="es-CO" sz="1600" dirty="0" err="1" smtClean="0">
                <a:latin typeface="Arial Narrow" panose="020B0606020202030204" pitchFamily="34" charset="0"/>
              </a:rPr>
              <a:t>National</a:t>
            </a:r>
            <a:r>
              <a:rPr lang="es-CO" sz="1600" dirty="0" smtClean="0">
                <a:latin typeface="Arial Narrow" panose="020B0606020202030204" pitchFamily="34" charset="0"/>
              </a:rPr>
              <a:t> Natural Park</a:t>
            </a:r>
            <a:r>
              <a:rPr lang="es-CO" sz="2000" dirty="0" smtClean="0">
                <a:latin typeface="Arial Narrow" panose="020B0606020202030204" pitchFamily="34" charset="0"/>
              </a:rPr>
              <a:t>.</a:t>
            </a:r>
          </a:p>
          <a:p>
            <a:pPr algn="just"/>
            <a:endParaRPr lang="es-CO" sz="1800" dirty="0" smtClean="0">
              <a:latin typeface="Arial Narrow" panose="020B0606020202030204" pitchFamily="34" charset="0"/>
            </a:endParaRPr>
          </a:p>
          <a:p>
            <a:pPr algn="just"/>
            <a:r>
              <a:rPr lang="en-US" sz="2200" b="1" i="1" dirty="0" smtClean="0">
                <a:latin typeface="Arial Narrow" panose="020B0606020202030204" pitchFamily="34" charset="0"/>
              </a:rPr>
              <a:t>Rescue of reproductive mother colonies: </a:t>
            </a:r>
            <a:r>
              <a:rPr lang="en-US" sz="2200" dirty="0" smtClean="0">
                <a:latin typeface="Arial Narrow" panose="020B0606020202030204" pitchFamily="34" charset="0"/>
              </a:rPr>
              <a:t>the activity consists of the rescue of coral colonies affected or at risk by human activities (</a:t>
            </a:r>
            <a:r>
              <a:rPr lang="en-US" sz="2200" dirty="0" err="1" smtClean="0">
                <a:latin typeface="Arial Narrow" panose="020B0606020202030204" pitchFamily="34" charset="0"/>
              </a:rPr>
              <a:t>i.e</a:t>
            </a:r>
            <a:r>
              <a:rPr lang="en-US" sz="2200" dirty="0" smtClean="0">
                <a:latin typeface="Arial Narrow" panose="020B0606020202030204" pitchFamily="34" charset="0"/>
              </a:rPr>
              <a:t> stranding of boats, repair of springs, damage by propellers and anchors) and extreme natural events (</a:t>
            </a:r>
            <a:r>
              <a:rPr lang="en-US" sz="2200" dirty="0" err="1" smtClean="0">
                <a:latin typeface="Arial Narrow" panose="020B0606020202030204" pitchFamily="34" charset="0"/>
              </a:rPr>
              <a:t>i.e</a:t>
            </a:r>
            <a:r>
              <a:rPr lang="en-US" sz="2200" dirty="0" smtClean="0">
                <a:latin typeface="Arial Narrow" panose="020B0606020202030204" pitchFamily="34" charset="0"/>
              </a:rPr>
              <a:t>, sea of cam, accretion Coastal areas) by moving the colonies or fragments of coral colonies to a coral reef center (CRC) where they are maintained to monitor their recovery, and then transplanted again in equivalent zones in terms of reef zoning and geographic location.</a:t>
            </a:r>
            <a:endParaRPr lang="es-CO" sz="2200" dirty="0" smtClean="0">
              <a:latin typeface="Arial Narrow" panose="020B0606020202030204" pitchFamily="34" charset="0"/>
            </a:endParaRPr>
          </a:p>
          <a:p>
            <a:pPr algn="just"/>
            <a:r>
              <a:rPr lang="en-US" sz="2200" b="1" i="1" dirty="0" smtClean="0">
                <a:latin typeface="Arial Narrow" panose="020B0606020202030204" pitchFamily="34" charset="0"/>
              </a:rPr>
              <a:t>Nursery of corals: </a:t>
            </a:r>
            <a:r>
              <a:rPr lang="en-US" sz="2200" dirty="0" smtClean="0">
                <a:latin typeface="Arial Narrow" panose="020B0606020202030204" pitchFamily="34" charset="0"/>
              </a:rPr>
              <a:t>from 2010 the assembly of coral nurseries in the protected marine areas was carried out for the propagation by fragmentation of different species of coral. The nurseries currently implemented are lineal, domes and coral tree, where coral colonies are maintained until the moment of transplantation.</a:t>
            </a:r>
          </a:p>
          <a:p>
            <a:pPr algn="just"/>
            <a:r>
              <a:rPr lang="en-US" sz="2200" b="1" i="1" dirty="0" smtClean="0">
                <a:latin typeface="Arial Narrow" panose="020B0606020202030204" pitchFamily="34" charset="0"/>
              </a:rPr>
              <a:t>Corals transplant: </a:t>
            </a:r>
            <a:r>
              <a:rPr lang="en-US" sz="2200" dirty="0" smtClean="0">
                <a:latin typeface="Arial Narrow" panose="020B0606020202030204" pitchFamily="34" charset="0"/>
              </a:rPr>
              <a:t>corals once they have acquired a good size and state of health are planted with different types of materials to the substrate such as: </a:t>
            </a:r>
            <a:r>
              <a:rPr lang="en-US" sz="2200" dirty="0" err="1" smtClean="0">
                <a:latin typeface="Arial Narrow" panose="020B0606020202030204" pitchFamily="34" charset="0"/>
              </a:rPr>
              <a:t>epoxical</a:t>
            </a:r>
            <a:r>
              <a:rPr lang="en-US" sz="2200" dirty="0" smtClean="0">
                <a:latin typeface="Arial Narrow" panose="020B0606020202030204" pitchFamily="34" charset="0"/>
              </a:rPr>
              <a:t> putty, cement, plastic clamps, wire, domes or structures iron or </a:t>
            </a:r>
            <a:r>
              <a:rPr lang="en-US" sz="2200" dirty="0" err="1" smtClean="0">
                <a:latin typeface="Arial Narrow" panose="020B0606020202030204" pitchFamily="34" charset="0"/>
              </a:rPr>
              <a:t>pvc</a:t>
            </a:r>
            <a:r>
              <a:rPr lang="en-US" sz="2200" dirty="0" smtClean="0">
                <a:latin typeface="Arial Narrow" panose="020B0606020202030204" pitchFamily="34" charset="0"/>
              </a:rPr>
              <a:t>.</a:t>
            </a:r>
            <a:endParaRPr lang="en-US" sz="2200" dirty="0">
              <a:latin typeface="Arial Narrow" panose="020B0606020202030204" pitchFamily="34" charset="0"/>
            </a:endParaRPr>
          </a:p>
          <a:p>
            <a:pPr algn="just">
              <a:lnSpc>
                <a:spcPct val="107000"/>
              </a:lnSpc>
              <a:spcAft>
                <a:spcPts val="0"/>
              </a:spcAft>
            </a:pPr>
            <a:r>
              <a:rPr lang="en-US" sz="2200" b="1" i="1" dirty="0" smtClean="0">
                <a:effectLst/>
                <a:latin typeface="Arial Narrow" panose="020B0606020202030204" pitchFamily="34" charset="0"/>
                <a:ea typeface="Calibri" panose="020F0502020204030204" pitchFamily="34" charset="0"/>
                <a:cs typeface="Times New Roman" panose="02020603050405020304" pitchFamily="18" charset="0"/>
              </a:rPr>
              <a:t>RESULTS</a:t>
            </a:r>
            <a:r>
              <a:rPr lang="en-US" sz="2200" dirty="0" smtClean="0">
                <a:effectLst/>
                <a:latin typeface="Arial Narrow" panose="020B0606020202030204" pitchFamily="34" charset="0"/>
                <a:ea typeface="Calibri" panose="020F0502020204030204" pitchFamily="34" charset="0"/>
                <a:cs typeface="Times New Roman" panose="02020603050405020304" pitchFamily="18" charset="0"/>
              </a:rPr>
              <a:t/>
            </a:r>
            <a:br>
              <a:rPr lang="en-US" sz="2200" dirty="0" smtClean="0">
                <a:effectLst/>
                <a:latin typeface="Arial Narrow" panose="020B0606020202030204" pitchFamily="34" charset="0"/>
                <a:ea typeface="Calibri" panose="020F0502020204030204" pitchFamily="34" charset="0"/>
                <a:cs typeface="Times New Roman" panose="02020603050405020304" pitchFamily="18" charset="0"/>
              </a:rPr>
            </a:br>
            <a:r>
              <a:rPr lang="en-US" sz="2200" b="1" u="sng" dirty="0" smtClean="0">
                <a:solidFill>
                  <a:srgbClr val="212121"/>
                </a:solidFill>
                <a:effectLst/>
                <a:latin typeface="Arial Narrow" panose="020B0606020202030204" pitchFamily="34" charset="0"/>
                <a:ea typeface="Calibri" panose="020F0502020204030204" pitchFamily="34" charset="0"/>
                <a:cs typeface="Arial" panose="020B0604020202020204" pitchFamily="34" charset="0"/>
              </a:rPr>
              <a:t>Short term</a:t>
            </a:r>
            <a:r>
              <a:rPr lang="en-US" sz="2200" dirty="0" smtClean="0">
                <a:solidFill>
                  <a:srgbClr val="212121"/>
                </a:solidFill>
                <a:effectLst/>
                <a:latin typeface="Arial Narrow" panose="020B0606020202030204" pitchFamily="34" charset="0"/>
                <a:ea typeface="Calibri" panose="020F0502020204030204" pitchFamily="34" charset="0"/>
                <a:cs typeface="Arial" panose="020B0604020202020204" pitchFamily="34" charset="0"/>
              </a:rPr>
              <a:t>: the main coral salvage activities carried out to date are derived from three situations of involvement or risk that include: 1) Action of sea of </a:t>
            </a:r>
            <a:r>
              <a:rPr lang="en-US" sz="2200" dirty="0" smtClean="0">
                <a:solidFill>
                  <a:srgbClr val="212121"/>
                </a:solidFill>
                <a:effectLst/>
                <a:latin typeface="Arial" panose="020B0604020202020204" pitchFamily="34" charset="0"/>
                <a:ea typeface="Calibri" panose="020F0502020204030204" pitchFamily="34" charset="0"/>
                <a:cs typeface="Arial" panose="020B0604020202020204" pitchFamily="34" charset="0"/>
              </a:rPr>
              <a:t>​​</a:t>
            </a:r>
            <a:r>
              <a:rPr lang="en-US" sz="2200" dirty="0" smtClean="0">
                <a:solidFill>
                  <a:srgbClr val="212121"/>
                </a:solidFill>
                <a:effectLst/>
                <a:latin typeface="Arial Narrow" panose="020B0606020202030204" pitchFamily="34" charset="0"/>
                <a:ea typeface="Calibri" panose="020F0502020204030204" pitchFamily="34" charset="0"/>
                <a:cs typeface="Arial" panose="020B0604020202020204" pitchFamily="34" charset="0"/>
              </a:rPr>
              <a:t>cam, 2) Changes in the coastal dynamics (burial of coralline colonies by littoral accretion), and 3) Repair of springs (Figure 2; Table 1).</a:t>
            </a:r>
          </a:p>
          <a:p>
            <a:pPr algn="just">
              <a:lnSpc>
                <a:spcPct val="107000"/>
              </a:lnSpc>
              <a:spcAft>
                <a:spcPts val="0"/>
              </a:spcAft>
            </a:pPr>
            <a:endParaRPr lang="en-US" sz="2200" dirty="0" smtClean="0">
              <a:solidFill>
                <a:srgbClr val="212121"/>
              </a:solidFill>
              <a:latin typeface="Arial Narrow" panose="020B0606020202030204" pitchFamily="34" charset="0"/>
              <a:ea typeface="Calibri" panose="020F0502020204030204" pitchFamily="34" charset="0"/>
              <a:cs typeface="Arial" panose="020B0604020202020204" pitchFamily="34" charset="0"/>
            </a:endParaRPr>
          </a:p>
          <a:p>
            <a:pPr algn="just">
              <a:lnSpc>
                <a:spcPct val="107000"/>
              </a:lnSpc>
              <a:spcAft>
                <a:spcPts val="0"/>
              </a:spcAft>
            </a:pPr>
            <a:endParaRPr lang="en-US" sz="2200" dirty="0" smtClean="0">
              <a:solidFill>
                <a:srgbClr val="212121"/>
              </a:solidFill>
              <a:effectLst/>
              <a:latin typeface="Arial Narrow" panose="020B0606020202030204" pitchFamily="34" charset="0"/>
              <a:ea typeface="Calibri" panose="020F0502020204030204" pitchFamily="34" charset="0"/>
              <a:cs typeface="Arial" panose="020B0604020202020204" pitchFamily="34" charset="0"/>
            </a:endParaRPr>
          </a:p>
          <a:p>
            <a:pPr algn="just">
              <a:lnSpc>
                <a:spcPct val="107000"/>
              </a:lnSpc>
              <a:spcAft>
                <a:spcPts val="0"/>
              </a:spcAft>
            </a:pPr>
            <a:endParaRPr lang="en-US" sz="2200" dirty="0" smtClean="0">
              <a:solidFill>
                <a:srgbClr val="212121"/>
              </a:solidFill>
              <a:latin typeface="Arial Narrow" panose="020B0606020202030204" pitchFamily="34" charset="0"/>
              <a:ea typeface="Calibri" panose="020F0502020204030204" pitchFamily="34" charset="0"/>
              <a:cs typeface="Arial" panose="020B0604020202020204" pitchFamily="34" charset="0"/>
            </a:endParaRPr>
          </a:p>
          <a:p>
            <a:pPr algn="just">
              <a:lnSpc>
                <a:spcPct val="107000"/>
              </a:lnSpc>
              <a:spcAft>
                <a:spcPts val="0"/>
              </a:spcAft>
            </a:pPr>
            <a:endParaRPr lang="en-US" sz="2200" dirty="0" smtClean="0">
              <a:solidFill>
                <a:srgbClr val="212121"/>
              </a:solidFill>
              <a:effectLst/>
              <a:latin typeface="Arial Narrow" panose="020B0606020202030204" pitchFamily="34" charset="0"/>
              <a:ea typeface="Calibri" panose="020F0502020204030204" pitchFamily="34" charset="0"/>
              <a:cs typeface="Arial" panose="020B0604020202020204" pitchFamily="34" charset="0"/>
            </a:endParaRPr>
          </a:p>
          <a:p>
            <a:pPr algn="just">
              <a:lnSpc>
                <a:spcPct val="107000"/>
              </a:lnSpc>
              <a:spcAft>
                <a:spcPts val="0"/>
              </a:spcAft>
            </a:pPr>
            <a:endParaRPr lang="en-US" sz="2200" dirty="0" smtClean="0">
              <a:solidFill>
                <a:srgbClr val="212121"/>
              </a:solidFill>
              <a:latin typeface="Arial Narrow" panose="020B0606020202030204" pitchFamily="34" charset="0"/>
              <a:ea typeface="Calibri" panose="020F0502020204030204" pitchFamily="34" charset="0"/>
              <a:cs typeface="Arial" panose="020B0604020202020204" pitchFamily="34" charset="0"/>
            </a:endParaRPr>
          </a:p>
          <a:p>
            <a:pPr algn="just">
              <a:lnSpc>
                <a:spcPct val="107000"/>
              </a:lnSpc>
              <a:spcAft>
                <a:spcPts val="0"/>
              </a:spcAft>
            </a:pPr>
            <a:endParaRPr lang="en-US" sz="2200" dirty="0" smtClean="0">
              <a:solidFill>
                <a:srgbClr val="212121"/>
              </a:solidFill>
              <a:effectLst/>
              <a:latin typeface="Arial Narrow" panose="020B0606020202030204" pitchFamily="34" charset="0"/>
              <a:ea typeface="Calibri" panose="020F0502020204030204" pitchFamily="34" charset="0"/>
              <a:cs typeface="Arial" panose="020B0604020202020204" pitchFamily="34" charset="0"/>
            </a:endParaRPr>
          </a:p>
          <a:p>
            <a:pPr algn="just">
              <a:lnSpc>
                <a:spcPct val="107000"/>
              </a:lnSpc>
              <a:spcAft>
                <a:spcPts val="0"/>
              </a:spcAft>
            </a:pPr>
            <a:endParaRPr lang="en-US" sz="2200" dirty="0" smtClean="0">
              <a:solidFill>
                <a:srgbClr val="212121"/>
              </a:solidFill>
              <a:latin typeface="Arial Narrow" panose="020B0606020202030204" pitchFamily="34" charset="0"/>
              <a:ea typeface="Calibri" panose="020F0502020204030204" pitchFamily="34" charset="0"/>
              <a:cs typeface="Arial" panose="020B0604020202020204" pitchFamily="34" charset="0"/>
            </a:endParaRPr>
          </a:p>
          <a:p>
            <a:pPr algn="just">
              <a:lnSpc>
                <a:spcPct val="107000"/>
              </a:lnSpc>
              <a:spcAft>
                <a:spcPts val="0"/>
              </a:spcAft>
            </a:pPr>
            <a:endParaRPr lang="en-US" sz="2200" dirty="0" smtClean="0">
              <a:solidFill>
                <a:srgbClr val="212121"/>
              </a:solidFill>
              <a:effectLst/>
              <a:latin typeface="Arial Narrow" panose="020B0606020202030204" pitchFamily="34" charset="0"/>
              <a:ea typeface="Calibri" panose="020F0502020204030204" pitchFamily="34" charset="0"/>
              <a:cs typeface="Arial" panose="020B0604020202020204" pitchFamily="34" charset="0"/>
            </a:endParaRPr>
          </a:p>
          <a:p>
            <a:pPr algn="just">
              <a:lnSpc>
                <a:spcPct val="107000"/>
              </a:lnSpc>
              <a:spcAft>
                <a:spcPts val="0"/>
              </a:spcAft>
            </a:pPr>
            <a:endParaRPr lang="en-US" sz="2200" dirty="0" smtClean="0">
              <a:solidFill>
                <a:srgbClr val="212121"/>
              </a:solidFill>
              <a:latin typeface="Arial Narrow" panose="020B0606020202030204" pitchFamily="34" charset="0"/>
              <a:ea typeface="Calibri" panose="020F0502020204030204" pitchFamily="34" charset="0"/>
              <a:cs typeface="Arial" panose="020B0604020202020204" pitchFamily="34" charset="0"/>
            </a:endParaRPr>
          </a:p>
          <a:p>
            <a:pPr algn="just">
              <a:lnSpc>
                <a:spcPct val="107000"/>
              </a:lnSpc>
              <a:spcAft>
                <a:spcPts val="0"/>
              </a:spcAft>
            </a:pPr>
            <a:r>
              <a:rPr lang="en-US" sz="2200" dirty="0" smtClean="0">
                <a:solidFill>
                  <a:srgbClr val="212121"/>
                </a:solidFill>
                <a:effectLst/>
                <a:latin typeface="Arial Narrow" panose="020B0606020202030204" pitchFamily="34" charset="0"/>
                <a:ea typeface="Calibri" panose="020F0502020204030204" pitchFamily="34" charset="0"/>
                <a:cs typeface="Arial" panose="020B0604020202020204" pitchFamily="34" charset="0"/>
              </a:rPr>
              <a:t> </a:t>
            </a:r>
            <a:r>
              <a:rPr lang="en-US" sz="2200" dirty="0" smtClean="0">
                <a:solidFill>
                  <a:srgbClr val="212121"/>
                </a:solidFill>
                <a:effectLst/>
                <a:latin typeface="Arial Narrow" panose="020B0606020202030204" pitchFamily="34" charset="0"/>
                <a:ea typeface="Calibri" panose="020F0502020204030204" pitchFamily="34" charset="0"/>
                <a:cs typeface="Times New Roman" panose="02020603050405020304" pitchFamily="18" charset="0"/>
              </a:rPr>
              <a:t> </a:t>
            </a:r>
          </a:p>
          <a:p>
            <a:pPr algn="just">
              <a:lnSpc>
                <a:spcPct val="107000"/>
              </a:lnSpc>
              <a:spcAft>
                <a:spcPts val="0"/>
              </a:spcAft>
            </a:pPr>
            <a:endParaRPr lang="en-US" sz="2000" dirty="0">
              <a:solidFill>
                <a:srgbClr val="212121"/>
              </a:solidFill>
              <a:latin typeface="Arial Narrow" panose="020B0606020202030204" pitchFamily="34" charset="0"/>
              <a:ea typeface="Calibri" panose="020F0502020204030204" pitchFamily="34" charset="0"/>
              <a:cs typeface="Times New Roman" panose="02020603050405020304" pitchFamily="18" charset="0"/>
            </a:endParaRPr>
          </a:p>
          <a:p>
            <a:pPr algn="just"/>
            <a:endParaRPr lang="en-US" sz="2000" dirty="0" smtClean="0">
              <a:latin typeface="Arial Narrow" panose="020B0606020202030204" pitchFamily="34" charset="0"/>
            </a:endParaRPr>
          </a:p>
          <a:p>
            <a:pPr algn="just"/>
            <a:endParaRPr lang="es-CO" sz="2000" dirty="0">
              <a:latin typeface="Arial Narrow" panose="020B0606020202030204" pitchFamily="34" charset="0"/>
            </a:endParaRPr>
          </a:p>
          <a:p>
            <a:pPr algn="just"/>
            <a:endParaRPr lang="es-CO" sz="2000" dirty="0" smtClean="0">
              <a:latin typeface="Arial Narrow" panose="020B0606020202030204" pitchFamily="34" charset="0"/>
            </a:endParaRPr>
          </a:p>
          <a:p>
            <a:pPr algn="just"/>
            <a:endParaRPr lang="es-CO" sz="2000" dirty="0">
              <a:latin typeface="Arial Narrow" panose="020B0606020202030204" pitchFamily="34" charset="0"/>
            </a:endParaRPr>
          </a:p>
          <a:p>
            <a:pPr algn="just">
              <a:lnSpc>
                <a:spcPct val="107000"/>
              </a:lnSpc>
              <a:spcAft>
                <a:spcPts val="800"/>
              </a:spcAft>
            </a:pPr>
            <a:endParaRPr lang="es-CO"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Imagen 14"/>
          <p:cNvPicPr/>
          <p:nvPr/>
        </p:nvPicPr>
        <p:blipFill>
          <a:blip r:embed="rId3"/>
          <a:stretch>
            <a:fillRect/>
          </a:stretch>
        </p:blipFill>
        <p:spPr>
          <a:xfrm>
            <a:off x="1034419" y="11906731"/>
            <a:ext cx="8235718" cy="5072732"/>
          </a:xfrm>
          <a:prstGeom prst="rect">
            <a:avLst/>
          </a:prstGeom>
        </p:spPr>
      </p:pic>
      <p:sp>
        <p:nvSpPr>
          <p:cNvPr id="17" name="Rectángulo 16"/>
          <p:cNvSpPr/>
          <p:nvPr/>
        </p:nvSpPr>
        <p:spPr>
          <a:xfrm>
            <a:off x="10572377" y="4442238"/>
            <a:ext cx="10222339" cy="25854898"/>
          </a:xfrm>
          <a:prstGeom prst="rect">
            <a:avLst/>
          </a:prstGeom>
        </p:spPr>
        <p:txBody>
          <a:bodyPr wrap="square">
            <a:spAutoFit/>
          </a:bodyPr>
          <a:lstStyle/>
          <a:p>
            <a:pPr algn="just">
              <a:lnSpc>
                <a:spcPct val="107000"/>
              </a:lnSpc>
              <a:spcAft>
                <a:spcPts val="0"/>
              </a:spcAft>
            </a:pPr>
            <a:endParaRPr lang="en-US" sz="2800" dirty="0" smtClean="0">
              <a:solidFill>
                <a:srgbClr val="21212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1000"/>
              </a:spcAft>
            </a:pPr>
            <a:endParaRPr lang="en-US" sz="2000" b="1" i="1" dirty="0">
              <a:latin typeface="Arial Narrow" panose="020B0606020202030204" pitchFamily="34" charset="0"/>
              <a:ea typeface="Calibri" panose="020F0502020204030204" pitchFamily="34" charset="0"/>
              <a:cs typeface="Arial" panose="020B0604020202020204" pitchFamily="34" charset="0"/>
            </a:endParaRPr>
          </a:p>
          <a:p>
            <a:pPr algn="just">
              <a:lnSpc>
                <a:spcPct val="107000"/>
              </a:lnSpc>
              <a:spcAft>
                <a:spcPts val="1000"/>
              </a:spcAft>
            </a:pPr>
            <a:endParaRPr lang="en-US" sz="2000" b="1" i="1" dirty="0" smtClean="0">
              <a:effectLst/>
              <a:latin typeface="Arial Narrow" panose="020B0606020202030204" pitchFamily="34" charset="0"/>
              <a:ea typeface="Calibri" panose="020F0502020204030204" pitchFamily="34" charset="0"/>
              <a:cs typeface="Arial" panose="020B0604020202020204" pitchFamily="34" charset="0"/>
            </a:endParaRPr>
          </a:p>
          <a:p>
            <a:pPr algn="just">
              <a:lnSpc>
                <a:spcPct val="107000"/>
              </a:lnSpc>
              <a:spcAft>
                <a:spcPts val="1000"/>
              </a:spcAft>
            </a:pPr>
            <a:endParaRPr lang="en-US" sz="2000" b="1" i="1" dirty="0">
              <a:latin typeface="Arial Narrow" panose="020B0606020202030204" pitchFamily="34" charset="0"/>
              <a:ea typeface="Calibri" panose="020F0502020204030204" pitchFamily="34" charset="0"/>
              <a:cs typeface="Arial" panose="020B0604020202020204" pitchFamily="34" charset="0"/>
            </a:endParaRPr>
          </a:p>
          <a:p>
            <a:pPr algn="just">
              <a:lnSpc>
                <a:spcPct val="107000"/>
              </a:lnSpc>
              <a:spcAft>
                <a:spcPts val="1000"/>
              </a:spcAft>
            </a:pPr>
            <a:endParaRPr lang="en-US" sz="2000" b="1" i="1" dirty="0" smtClean="0">
              <a:effectLst/>
              <a:latin typeface="Arial Narrow" panose="020B0606020202030204" pitchFamily="34" charset="0"/>
              <a:ea typeface="Calibri" panose="020F0502020204030204" pitchFamily="34" charset="0"/>
              <a:cs typeface="Arial" panose="020B0604020202020204" pitchFamily="34" charset="0"/>
            </a:endParaRPr>
          </a:p>
          <a:p>
            <a:pPr algn="just">
              <a:lnSpc>
                <a:spcPct val="107000"/>
              </a:lnSpc>
              <a:spcAft>
                <a:spcPts val="1000"/>
              </a:spcAft>
            </a:pPr>
            <a:endParaRPr lang="en-US" sz="2000" b="1" i="1" dirty="0">
              <a:latin typeface="Arial Narrow" panose="020B0606020202030204" pitchFamily="34" charset="0"/>
              <a:ea typeface="Calibri" panose="020F0502020204030204" pitchFamily="34" charset="0"/>
              <a:cs typeface="Arial" panose="020B0604020202020204" pitchFamily="34" charset="0"/>
            </a:endParaRPr>
          </a:p>
          <a:p>
            <a:pPr algn="just">
              <a:lnSpc>
                <a:spcPct val="107000"/>
              </a:lnSpc>
              <a:spcAft>
                <a:spcPts val="1000"/>
              </a:spcAft>
            </a:pPr>
            <a:endParaRPr lang="en-US" sz="2000" b="1" i="1" dirty="0" smtClean="0">
              <a:effectLst/>
              <a:latin typeface="Arial Narrow" panose="020B0606020202030204" pitchFamily="34" charset="0"/>
              <a:ea typeface="Calibri" panose="020F0502020204030204" pitchFamily="34" charset="0"/>
              <a:cs typeface="Arial" panose="020B0604020202020204" pitchFamily="34" charset="0"/>
            </a:endParaRPr>
          </a:p>
          <a:p>
            <a:pPr algn="just">
              <a:lnSpc>
                <a:spcPct val="107000"/>
              </a:lnSpc>
              <a:spcAft>
                <a:spcPts val="1000"/>
              </a:spcAft>
            </a:pPr>
            <a:endParaRPr lang="en-US" sz="2000" b="1" i="1" dirty="0">
              <a:latin typeface="Arial Narrow" panose="020B0606020202030204" pitchFamily="34" charset="0"/>
              <a:ea typeface="Calibri" panose="020F0502020204030204" pitchFamily="34" charset="0"/>
              <a:cs typeface="Arial" panose="020B0604020202020204" pitchFamily="34" charset="0"/>
            </a:endParaRPr>
          </a:p>
          <a:p>
            <a:pPr algn="just">
              <a:lnSpc>
                <a:spcPct val="107000"/>
              </a:lnSpc>
              <a:spcAft>
                <a:spcPts val="1000"/>
              </a:spcAft>
            </a:pPr>
            <a:endParaRPr lang="en-US" sz="2000" b="1" i="1" dirty="0" smtClean="0">
              <a:effectLst/>
              <a:latin typeface="Arial Narrow" panose="020B0606020202030204" pitchFamily="34" charset="0"/>
              <a:ea typeface="Calibri" panose="020F0502020204030204" pitchFamily="34" charset="0"/>
              <a:cs typeface="Arial" panose="020B0604020202020204" pitchFamily="34" charset="0"/>
            </a:endParaRPr>
          </a:p>
          <a:p>
            <a:pPr algn="just">
              <a:lnSpc>
                <a:spcPct val="107000"/>
              </a:lnSpc>
              <a:spcAft>
                <a:spcPts val="1000"/>
              </a:spcAft>
            </a:pPr>
            <a:endParaRPr lang="en-US" sz="2000" b="1" i="1" dirty="0">
              <a:latin typeface="Arial Narrow" panose="020B0606020202030204" pitchFamily="34" charset="0"/>
              <a:ea typeface="Calibri" panose="020F0502020204030204" pitchFamily="34" charset="0"/>
              <a:cs typeface="Arial" panose="020B0604020202020204" pitchFamily="34" charset="0"/>
            </a:endParaRPr>
          </a:p>
          <a:p>
            <a:pPr algn="just">
              <a:lnSpc>
                <a:spcPct val="107000"/>
              </a:lnSpc>
              <a:spcAft>
                <a:spcPts val="1000"/>
              </a:spcAft>
            </a:pPr>
            <a:r>
              <a:rPr lang="en-US" sz="1600" b="1" i="1" dirty="0" smtClean="0">
                <a:effectLst/>
                <a:latin typeface="Arial Narrow" panose="020B0606020202030204" pitchFamily="34" charset="0"/>
                <a:ea typeface="Calibri" panose="020F0502020204030204" pitchFamily="34" charset="0"/>
                <a:cs typeface="Arial" panose="020B0604020202020204" pitchFamily="34" charset="0"/>
              </a:rPr>
              <a:t>Figure 2. </a:t>
            </a:r>
            <a:r>
              <a:rPr lang="en-US" sz="1600" i="1" dirty="0" smtClean="0">
                <a:effectLst/>
                <a:latin typeface="Arial Narrow" panose="020B0606020202030204" pitchFamily="34" charset="0"/>
                <a:ea typeface="Calibri" panose="020F0502020204030204" pitchFamily="34" charset="0"/>
                <a:cs typeface="Arial" panose="020B0604020202020204" pitchFamily="34" charset="0"/>
              </a:rPr>
              <a:t>Rescue of reproductive mother colonies where the results are evident after applying the strategy of restoration in the short term. Right: </a:t>
            </a:r>
            <a:r>
              <a:rPr lang="en-US" sz="1600" i="1" dirty="0" err="1" smtClean="0">
                <a:effectLst/>
                <a:latin typeface="Arial Narrow" panose="020B0606020202030204" pitchFamily="34" charset="0"/>
                <a:ea typeface="Calibri" panose="020F0502020204030204" pitchFamily="34" charset="0"/>
                <a:cs typeface="Arial" panose="020B0604020202020204" pitchFamily="34" charset="0"/>
              </a:rPr>
              <a:t>Corales</a:t>
            </a:r>
            <a:r>
              <a:rPr lang="en-US" sz="1600" i="1" dirty="0" smtClean="0">
                <a:effectLst/>
                <a:latin typeface="Arial Narrow" panose="020B0606020202030204" pitchFamily="34" charset="0"/>
                <a:ea typeface="Calibri" panose="020F0502020204030204" pitchFamily="34" charset="0"/>
                <a:cs typeface="Arial" panose="020B0604020202020204" pitchFamily="34" charset="0"/>
              </a:rPr>
              <a:t> del Rosario and San Bernardo National Natural Park; Left: </a:t>
            </a:r>
            <a:r>
              <a:rPr lang="en-US" sz="1600" i="1" dirty="0" err="1" smtClean="0">
                <a:effectLst/>
                <a:latin typeface="Arial Narrow" panose="020B0606020202030204" pitchFamily="34" charset="0"/>
                <a:ea typeface="Calibri" panose="020F0502020204030204" pitchFamily="34" charset="0"/>
                <a:cs typeface="Arial" panose="020B0604020202020204" pitchFamily="34" charset="0"/>
              </a:rPr>
              <a:t>Tayrona</a:t>
            </a:r>
            <a:r>
              <a:rPr lang="en-US" sz="1600" i="1" dirty="0" smtClean="0">
                <a:effectLst/>
                <a:latin typeface="Arial Narrow" panose="020B0606020202030204" pitchFamily="34" charset="0"/>
                <a:ea typeface="Calibri" panose="020F0502020204030204" pitchFamily="34" charset="0"/>
                <a:cs typeface="Arial" panose="020B0604020202020204" pitchFamily="34" charset="0"/>
              </a:rPr>
              <a:t> National Natural Park.</a:t>
            </a:r>
          </a:p>
          <a:p>
            <a:pPr algn="just">
              <a:lnSpc>
                <a:spcPct val="107000"/>
              </a:lnSpc>
              <a:spcAft>
                <a:spcPts val="1000"/>
              </a:spcAft>
            </a:pPr>
            <a:r>
              <a:rPr lang="en-US" sz="2200" b="1" u="sng" dirty="0" smtClean="0">
                <a:latin typeface="Arial Narrow" panose="020B0606020202030204" pitchFamily="34" charset="0"/>
                <a:ea typeface="Calibri" panose="020F0502020204030204" pitchFamily="34" charset="0"/>
                <a:cs typeface="Arial" panose="020B0604020202020204" pitchFamily="34" charset="0"/>
              </a:rPr>
              <a:t>Medium term</a:t>
            </a:r>
            <a:r>
              <a:rPr lang="en-US" sz="2200" dirty="0" smtClean="0">
                <a:latin typeface="Arial Narrow" panose="020B0606020202030204" pitchFamily="34" charset="0"/>
                <a:ea typeface="Calibri" panose="020F0502020204030204" pitchFamily="34" charset="0"/>
                <a:cs typeface="Arial" panose="020B0604020202020204" pitchFamily="34" charset="0"/>
              </a:rPr>
              <a:t>: to date, 3,308 coral colonies from the nurseries have been transplanted, corresponding to 2,335 colonies of </a:t>
            </a:r>
            <a:r>
              <a:rPr lang="en-US" sz="2200" i="1" dirty="0" err="1" smtClean="0">
                <a:latin typeface="Arial Narrow" panose="020B0606020202030204" pitchFamily="34" charset="0"/>
                <a:ea typeface="Calibri" panose="020F0502020204030204" pitchFamily="34" charset="0"/>
                <a:cs typeface="Arial" panose="020B0604020202020204" pitchFamily="34" charset="0"/>
              </a:rPr>
              <a:t>Acropora</a:t>
            </a:r>
            <a:r>
              <a:rPr lang="en-US" sz="2200" i="1" dirty="0" smtClean="0">
                <a:latin typeface="Arial Narrow" panose="020B0606020202030204" pitchFamily="34" charset="0"/>
                <a:ea typeface="Calibri" panose="020F0502020204030204" pitchFamily="34" charset="0"/>
                <a:cs typeface="Arial" panose="020B0604020202020204" pitchFamily="34" charset="0"/>
              </a:rPr>
              <a:t> </a:t>
            </a:r>
            <a:r>
              <a:rPr lang="en-US" sz="2200" i="1" dirty="0" err="1" smtClean="0">
                <a:latin typeface="Arial Narrow" panose="020B0606020202030204" pitchFamily="34" charset="0"/>
                <a:ea typeface="Calibri" panose="020F0502020204030204" pitchFamily="34" charset="0"/>
                <a:cs typeface="Arial" panose="020B0604020202020204" pitchFamily="34" charset="0"/>
              </a:rPr>
              <a:t>cervicornis</a:t>
            </a:r>
            <a:r>
              <a:rPr lang="en-US" sz="2200" dirty="0" smtClean="0">
                <a:latin typeface="Arial Narrow" panose="020B0606020202030204" pitchFamily="34" charset="0"/>
                <a:ea typeface="Calibri" panose="020F0502020204030204" pitchFamily="34" charset="0"/>
                <a:cs typeface="Arial" panose="020B0604020202020204" pitchFamily="34" charset="0"/>
              </a:rPr>
              <a:t>, 799 of </a:t>
            </a:r>
            <a:r>
              <a:rPr lang="en-US" sz="2200" i="1" dirty="0" smtClean="0">
                <a:latin typeface="Arial Narrow" panose="020B0606020202030204" pitchFamily="34" charset="0"/>
                <a:ea typeface="Calibri" panose="020F0502020204030204" pitchFamily="34" charset="0"/>
                <a:cs typeface="Arial" panose="020B0604020202020204" pitchFamily="34" charset="0"/>
              </a:rPr>
              <a:t>A. </a:t>
            </a:r>
            <a:r>
              <a:rPr lang="en-US" sz="2200" i="1" dirty="0" err="1" smtClean="0">
                <a:latin typeface="Arial Narrow" panose="020B0606020202030204" pitchFamily="34" charset="0"/>
                <a:ea typeface="Calibri" panose="020F0502020204030204" pitchFamily="34" charset="0"/>
                <a:cs typeface="Arial" panose="020B0604020202020204" pitchFamily="34" charset="0"/>
              </a:rPr>
              <a:t>palmata</a:t>
            </a:r>
            <a:r>
              <a:rPr lang="en-US" sz="2200" dirty="0" smtClean="0">
                <a:latin typeface="Arial Narrow" panose="020B0606020202030204" pitchFamily="34" charset="0"/>
                <a:ea typeface="Calibri" panose="020F0502020204030204" pitchFamily="34" charset="0"/>
                <a:cs typeface="Arial" panose="020B0604020202020204" pitchFamily="34" charset="0"/>
              </a:rPr>
              <a:t>, 181 of </a:t>
            </a:r>
            <a:r>
              <a:rPr lang="en-US" sz="2200" i="1" dirty="0" smtClean="0">
                <a:latin typeface="Arial Narrow" panose="020B0606020202030204" pitchFamily="34" charset="0"/>
                <a:ea typeface="Calibri" panose="020F0502020204030204" pitchFamily="34" charset="0"/>
                <a:cs typeface="Arial" panose="020B0604020202020204" pitchFamily="34" charset="0"/>
              </a:rPr>
              <a:t>A. </a:t>
            </a:r>
            <a:r>
              <a:rPr lang="en-US" sz="2200" i="1" dirty="0" err="1" smtClean="0">
                <a:latin typeface="Arial Narrow" panose="020B0606020202030204" pitchFamily="34" charset="0"/>
                <a:ea typeface="Calibri" panose="020F0502020204030204" pitchFamily="34" charset="0"/>
                <a:cs typeface="Arial" panose="020B0604020202020204" pitchFamily="34" charset="0"/>
              </a:rPr>
              <a:t>prolifera</a:t>
            </a:r>
            <a:r>
              <a:rPr lang="en-US" sz="2200" dirty="0" smtClean="0">
                <a:latin typeface="Arial Narrow" panose="020B0606020202030204" pitchFamily="34" charset="0"/>
                <a:ea typeface="Calibri" panose="020F0502020204030204" pitchFamily="34" charset="0"/>
                <a:cs typeface="Arial" panose="020B0604020202020204" pitchFamily="34" charset="0"/>
              </a:rPr>
              <a:t>, 76 of </a:t>
            </a:r>
            <a:r>
              <a:rPr lang="en-US" sz="2200" i="1" dirty="0" err="1" smtClean="0">
                <a:latin typeface="Arial Narrow" panose="020B0606020202030204" pitchFamily="34" charset="0"/>
                <a:ea typeface="Calibri" panose="020F0502020204030204" pitchFamily="34" charset="0"/>
                <a:cs typeface="Arial" panose="020B0604020202020204" pitchFamily="34" charset="0"/>
              </a:rPr>
              <a:t>Porites</a:t>
            </a:r>
            <a:r>
              <a:rPr lang="en-US" sz="2200" i="1" dirty="0" smtClean="0">
                <a:latin typeface="Arial Narrow" panose="020B0606020202030204" pitchFamily="34" charset="0"/>
                <a:ea typeface="Calibri" panose="020F0502020204030204" pitchFamily="34" charset="0"/>
                <a:cs typeface="Arial" panose="020B0604020202020204" pitchFamily="34" charset="0"/>
              </a:rPr>
              <a:t> </a:t>
            </a:r>
            <a:r>
              <a:rPr lang="en-US" sz="2200" i="1" dirty="0" err="1" smtClean="0">
                <a:latin typeface="Arial Narrow" panose="020B0606020202030204" pitchFamily="34" charset="0"/>
                <a:ea typeface="Calibri" panose="020F0502020204030204" pitchFamily="34" charset="0"/>
                <a:cs typeface="Arial" panose="020B0604020202020204" pitchFamily="34" charset="0"/>
              </a:rPr>
              <a:t>porites</a:t>
            </a:r>
            <a:r>
              <a:rPr lang="en-US" sz="2200" dirty="0" smtClean="0">
                <a:latin typeface="Arial Narrow" panose="020B0606020202030204" pitchFamily="34" charset="0"/>
                <a:ea typeface="Calibri" panose="020F0502020204030204" pitchFamily="34" charset="0"/>
                <a:cs typeface="Arial" panose="020B0604020202020204" pitchFamily="34" charset="0"/>
              </a:rPr>
              <a:t>, 79 of P. </a:t>
            </a:r>
            <a:r>
              <a:rPr lang="en-US" sz="2200" dirty="0" err="1" smtClean="0">
                <a:latin typeface="Arial Narrow" panose="020B0606020202030204" pitchFamily="34" charset="0"/>
                <a:ea typeface="Calibri" panose="020F0502020204030204" pitchFamily="34" charset="0"/>
                <a:cs typeface="Arial" panose="020B0604020202020204" pitchFamily="34" charset="0"/>
              </a:rPr>
              <a:t>furcata</a:t>
            </a:r>
            <a:r>
              <a:rPr lang="en-US" sz="2200" dirty="0" smtClean="0">
                <a:latin typeface="Arial Narrow" panose="020B0606020202030204" pitchFamily="34" charset="0"/>
                <a:ea typeface="Calibri" panose="020F0502020204030204" pitchFamily="34" charset="0"/>
                <a:cs typeface="Arial" panose="020B0604020202020204" pitchFamily="34" charset="0"/>
              </a:rPr>
              <a:t> and 19 of </a:t>
            </a:r>
            <a:r>
              <a:rPr lang="en-US" sz="2200" i="1" dirty="0" smtClean="0">
                <a:latin typeface="Arial Narrow" panose="020B0606020202030204" pitchFamily="34" charset="0"/>
                <a:ea typeface="Calibri" panose="020F0502020204030204" pitchFamily="34" charset="0"/>
                <a:cs typeface="Arial" panose="020B0604020202020204" pitchFamily="34" charset="0"/>
              </a:rPr>
              <a:t>P. </a:t>
            </a:r>
            <a:r>
              <a:rPr lang="en-US" sz="2200" i="1" dirty="0" err="1" smtClean="0">
                <a:latin typeface="Arial Narrow" panose="020B0606020202030204" pitchFamily="34" charset="0"/>
                <a:ea typeface="Calibri" panose="020F0502020204030204" pitchFamily="34" charset="0"/>
                <a:cs typeface="Arial" panose="020B0604020202020204" pitchFamily="34" charset="0"/>
              </a:rPr>
              <a:t>astreoides</a:t>
            </a:r>
            <a:r>
              <a:rPr lang="en-US" sz="2200" dirty="0" smtClean="0">
                <a:latin typeface="Arial Narrow" panose="020B0606020202030204" pitchFamily="34" charset="0"/>
                <a:ea typeface="Calibri" panose="020F0502020204030204" pitchFamily="34" charset="0"/>
                <a:cs typeface="Arial" panose="020B0604020202020204" pitchFamily="34" charset="0"/>
              </a:rPr>
              <a:t>, with an average survival rate of 75% (Figure 3; Table 2).</a:t>
            </a:r>
          </a:p>
          <a:p>
            <a:pPr algn="just">
              <a:lnSpc>
                <a:spcPct val="107000"/>
              </a:lnSpc>
              <a:spcAft>
                <a:spcPts val="1000"/>
              </a:spcAft>
            </a:pPr>
            <a:endParaRPr lang="en-US" sz="2000" dirty="0">
              <a:latin typeface="Arial Narrow" panose="020B0606020202030204" pitchFamily="34" charset="0"/>
              <a:ea typeface="Calibri" panose="020F0502020204030204" pitchFamily="34" charset="0"/>
              <a:cs typeface="Arial" panose="020B0604020202020204" pitchFamily="34" charset="0"/>
            </a:endParaRPr>
          </a:p>
          <a:p>
            <a:pPr algn="just">
              <a:lnSpc>
                <a:spcPct val="107000"/>
              </a:lnSpc>
              <a:spcAft>
                <a:spcPts val="1000"/>
              </a:spcAft>
            </a:pPr>
            <a:endParaRPr lang="en-US" sz="2000" dirty="0" smtClean="0">
              <a:latin typeface="Arial Narrow" panose="020B0606020202030204" pitchFamily="34" charset="0"/>
              <a:ea typeface="Calibri" panose="020F0502020204030204" pitchFamily="34" charset="0"/>
              <a:cs typeface="Arial" panose="020B0604020202020204" pitchFamily="34" charset="0"/>
            </a:endParaRPr>
          </a:p>
          <a:p>
            <a:pPr algn="just">
              <a:lnSpc>
                <a:spcPct val="107000"/>
              </a:lnSpc>
              <a:spcAft>
                <a:spcPts val="1000"/>
              </a:spcAft>
            </a:pPr>
            <a:endParaRPr lang="en-US" sz="2000" dirty="0">
              <a:latin typeface="Arial Narrow" panose="020B0606020202030204" pitchFamily="34" charset="0"/>
              <a:ea typeface="Calibri" panose="020F0502020204030204" pitchFamily="34" charset="0"/>
              <a:cs typeface="Arial" panose="020B0604020202020204" pitchFamily="34" charset="0"/>
            </a:endParaRPr>
          </a:p>
          <a:p>
            <a:pPr algn="just">
              <a:lnSpc>
                <a:spcPct val="107000"/>
              </a:lnSpc>
              <a:spcAft>
                <a:spcPts val="1000"/>
              </a:spcAft>
            </a:pPr>
            <a:endParaRPr lang="en-US" sz="2000" dirty="0" smtClean="0">
              <a:latin typeface="Arial Narrow" panose="020B0606020202030204" pitchFamily="34" charset="0"/>
              <a:ea typeface="Calibri" panose="020F0502020204030204" pitchFamily="34" charset="0"/>
              <a:cs typeface="Arial" panose="020B0604020202020204" pitchFamily="34" charset="0"/>
            </a:endParaRPr>
          </a:p>
          <a:p>
            <a:pPr algn="just">
              <a:lnSpc>
                <a:spcPct val="107000"/>
              </a:lnSpc>
              <a:spcAft>
                <a:spcPts val="1000"/>
              </a:spcAft>
            </a:pPr>
            <a:endParaRPr lang="en-US" sz="2000" dirty="0">
              <a:latin typeface="Arial Narrow" panose="020B0606020202030204" pitchFamily="34" charset="0"/>
              <a:ea typeface="Calibri" panose="020F0502020204030204" pitchFamily="34" charset="0"/>
              <a:cs typeface="Arial" panose="020B0604020202020204" pitchFamily="34" charset="0"/>
            </a:endParaRPr>
          </a:p>
          <a:p>
            <a:pPr algn="just">
              <a:lnSpc>
                <a:spcPct val="107000"/>
              </a:lnSpc>
              <a:spcAft>
                <a:spcPts val="1000"/>
              </a:spcAft>
            </a:pPr>
            <a:endParaRPr lang="en-US" sz="2000" dirty="0" smtClean="0">
              <a:latin typeface="Arial Narrow" panose="020B0606020202030204" pitchFamily="34" charset="0"/>
              <a:ea typeface="Calibri" panose="020F0502020204030204" pitchFamily="34" charset="0"/>
              <a:cs typeface="Arial" panose="020B0604020202020204" pitchFamily="34" charset="0"/>
            </a:endParaRPr>
          </a:p>
          <a:p>
            <a:pPr algn="just">
              <a:lnSpc>
                <a:spcPct val="107000"/>
              </a:lnSpc>
              <a:spcAft>
                <a:spcPts val="1000"/>
              </a:spcAft>
            </a:pPr>
            <a:endParaRPr lang="en-US" sz="2000" dirty="0">
              <a:latin typeface="Arial Narrow" panose="020B0606020202030204" pitchFamily="34" charset="0"/>
              <a:ea typeface="Calibri" panose="020F0502020204030204" pitchFamily="34" charset="0"/>
              <a:cs typeface="Arial" panose="020B0604020202020204" pitchFamily="34" charset="0"/>
            </a:endParaRPr>
          </a:p>
          <a:p>
            <a:pPr algn="just">
              <a:lnSpc>
                <a:spcPct val="107000"/>
              </a:lnSpc>
              <a:spcAft>
                <a:spcPts val="1000"/>
              </a:spcAft>
            </a:pPr>
            <a:endParaRPr lang="en-US" sz="2000" dirty="0" smtClean="0">
              <a:latin typeface="Arial Narrow" panose="020B0606020202030204" pitchFamily="34" charset="0"/>
              <a:ea typeface="Calibri" panose="020F0502020204030204" pitchFamily="34" charset="0"/>
              <a:cs typeface="Arial" panose="020B0604020202020204" pitchFamily="34" charset="0"/>
            </a:endParaRPr>
          </a:p>
          <a:p>
            <a:pPr algn="just">
              <a:lnSpc>
                <a:spcPct val="107000"/>
              </a:lnSpc>
              <a:spcAft>
                <a:spcPts val="1000"/>
              </a:spcAft>
            </a:pPr>
            <a:endParaRPr lang="en-US" sz="2000" dirty="0">
              <a:latin typeface="Arial Narrow" panose="020B0606020202030204" pitchFamily="34" charset="0"/>
              <a:ea typeface="Calibri" panose="020F0502020204030204" pitchFamily="34" charset="0"/>
              <a:cs typeface="Arial" panose="020B0604020202020204" pitchFamily="34" charset="0"/>
            </a:endParaRPr>
          </a:p>
          <a:p>
            <a:pPr algn="just">
              <a:lnSpc>
                <a:spcPct val="107000"/>
              </a:lnSpc>
              <a:spcAft>
                <a:spcPts val="1000"/>
              </a:spcAft>
            </a:pPr>
            <a:endParaRPr lang="en-US" sz="2000" dirty="0" smtClean="0">
              <a:latin typeface="Arial Narrow" panose="020B0606020202030204" pitchFamily="34" charset="0"/>
              <a:ea typeface="Calibri" panose="020F0502020204030204" pitchFamily="34" charset="0"/>
              <a:cs typeface="Arial" panose="020B0604020202020204" pitchFamily="34" charset="0"/>
            </a:endParaRPr>
          </a:p>
          <a:p>
            <a:pPr algn="just">
              <a:lnSpc>
                <a:spcPct val="107000"/>
              </a:lnSpc>
              <a:spcAft>
                <a:spcPts val="1000"/>
              </a:spcAft>
            </a:pPr>
            <a:endParaRPr lang="en-US" sz="2000" dirty="0">
              <a:latin typeface="Arial Narrow" panose="020B0606020202030204" pitchFamily="34" charset="0"/>
              <a:ea typeface="Calibri" panose="020F0502020204030204" pitchFamily="34" charset="0"/>
              <a:cs typeface="Arial" panose="020B0604020202020204" pitchFamily="34" charset="0"/>
            </a:endParaRPr>
          </a:p>
          <a:p>
            <a:pPr algn="just">
              <a:lnSpc>
                <a:spcPct val="107000"/>
              </a:lnSpc>
              <a:spcAft>
                <a:spcPts val="1000"/>
              </a:spcAft>
            </a:pPr>
            <a:endParaRPr lang="en-US" sz="2000" dirty="0">
              <a:latin typeface="Arial Narrow" panose="020B0606020202030204" pitchFamily="34" charset="0"/>
              <a:ea typeface="Calibri" panose="020F0502020204030204" pitchFamily="34" charset="0"/>
              <a:cs typeface="Arial" panose="020B0604020202020204" pitchFamily="34" charset="0"/>
            </a:endParaRPr>
          </a:p>
          <a:p>
            <a:pPr algn="just">
              <a:lnSpc>
                <a:spcPct val="107000"/>
              </a:lnSpc>
              <a:spcAft>
                <a:spcPts val="1000"/>
              </a:spcAft>
            </a:pPr>
            <a:endParaRPr lang="en-US" sz="2000" b="1" i="1" dirty="0" smtClean="0">
              <a:effectLst/>
              <a:latin typeface="Arial Narrow" panose="020B0606020202030204" pitchFamily="34" charset="0"/>
              <a:ea typeface="Calibri" panose="020F0502020204030204" pitchFamily="34" charset="0"/>
              <a:cs typeface="Arial" panose="020B0604020202020204" pitchFamily="34" charset="0"/>
            </a:endParaRPr>
          </a:p>
          <a:p>
            <a:pPr algn="just">
              <a:lnSpc>
                <a:spcPct val="107000"/>
              </a:lnSpc>
              <a:spcAft>
                <a:spcPts val="1000"/>
              </a:spcAft>
            </a:pPr>
            <a:endParaRPr lang="en-US" sz="2000" b="1" i="1" dirty="0">
              <a:latin typeface="Arial Narrow" panose="020B0606020202030204" pitchFamily="34" charset="0"/>
              <a:ea typeface="Calibri" panose="020F0502020204030204" pitchFamily="34" charset="0"/>
              <a:cs typeface="Arial" panose="020B0604020202020204" pitchFamily="34" charset="0"/>
            </a:endParaRPr>
          </a:p>
          <a:p>
            <a:pPr algn="just">
              <a:lnSpc>
                <a:spcPct val="107000"/>
              </a:lnSpc>
              <a:spcAft>
                <a:spcPts val="1000"/>
              </a:spcAft>
            </a:pPr>
            <a:r>
              <a:rPr lang="en-US" sz="1600" b="1" i="1" dirty="0" smtClean="0">
                <a:latin typeface="Arial Narrow" panose="020B0606020202030204" pitchFamily="34" charset="0"/>
                <a:ea typeface="Calibri" panose="020F0502020204030204" pitchFamily="34" charset="0"/>
                <a:cs typeface="Arial" panose="020B0604020202020204" pitchFamily="34" charset="0"/>
              </a:rPr>
              <a:t>Figure 3. </a:t>
            </a:r>
            <a:r>
              <a:rPr lang="en-US" sz="1600" i="1" dirty="0" smtClean="0">
                <a:latin typeface="Arial Narrow" panose="020B0606020202030204" pitchFamily="34" charset="0"/>
                <a:ea typeface="Calibri" panose="020F0502020204030204" pitchFamily="34" charset="0"/>
                <a:cs typeface="Arial" panose="020B0604020202020204" pitchFamily="34" charset="0"/>
              </a:rPr>
              <a:t>Medium-term restoration strategy in coral nursery and its transplantation in the natural environment. The different types of nurseries and transplantation methods that have been implemented in the three marine protected areas of the national parks of the Colombian Caribbean.</a:t>
            </a:r>
            <a:endParaRPr lang="en-US" sz="1600" i="1" dirty="0">
              <a:latin typeface="Arial Narrow" panose="020B0606020202030204" pitchFamily="34" charset="0"/>
              <a:ea typeface="Calibri" panose="020F0502020204030204" pitchFamily="34" charset="0"/>
              <a:cs typeface="Arial" panose="020B0604020202020204" pitchFamily="34" charset="0"/>
            </a:endParaRPr>
          </a:p>
          <a:p>
            <a:pPr algn="ctr">
              <a:lnSpc>
                <a:spcPct val="107000"/>
              </a:lnSpc>
              <a:spcAft>
                <a:spcPts val="1000"/>
              </a:spcAft>
            </a:pPr>
            <a:r>
              <a:rPr lang="en-US" sz="1400" b="1" dirty="0" smtClean="0">
                <a:latin typeface="Arial Narrow" panose="020B0606020202030204" pitchFamily="34" charset="0"/>
                <a:ea typeface="Calibri" panose="020F0502020204030204" pitchFamily="34" charset="0"/>
                <a:cs typeface="Arial" panose="020B0604020202020204" pitchFamily="34" charset="0"/>
              </a:rPr>
              <a:t>Table 2. Survival and number of colonies in marine protected areas for different species in medium-term restoration strategies</a:t>
            </a:r>
            <a:endParaRPr lang="en-US" sz="2000" dirty="0" smtClean="0">
              <a:effectLst/>
              <a:latin typeface="Arial Narrow" panose="020B0606020202030204" pitchFamily="34" charset="0"/>
              <a:ea typeface="Calibri" panose="020F0502020204030204" pitchFamily="34" charset="0"/>
              <a:cs typeface="Arial" panose="020B0604020202020204" pitchFamily="34" charset="0"/>
            </a:endParaRPr>
          </a:p>
          <a:p>
            <a:pPr algn="just">
              <a:lnSpc>
                <a:spcPct val="107000"/>
              </a:lnSpc>
              <a:spcAft>
                <a:spcPts val="1000"/>
              </a:spcAft>
            </a:pPr>
            <a:endParaRPr lang="en-US" sz="2000" dirty="0">
              <a:latin typeface="Arial Narrow" panose="020B0606020202030204" pitchFamily="34" charset="0"/>
              <a:ea typeface="Calibri" panose="020F0502020204030204" pitchFamily="34" charset="0"/>
              <a:cs typeface="Arial" panose="020B0604020202020204" pitchFamily="34" charset="0"/>
            </a:endParaRPr>
          </a:p>
          <a:p>
            <a:pPr algn="just">
              <a:lnSpc>
                <a:spcPct val="107000"/>
              </a:lnSpc>
              <a:spcAft>
                <a:spcPts val="1000"/>
              </a:spcAft>
            </a:pPr>
            <a:endParaRPr lang="en-US" sz="2000" dirty="0" smtClean="0">
              <a:effectLst/>
              <a:latin typeface="Arial Narrow" panose="020B0606020202030204" pitchFamily="34" charset="0"/>
              <a:ea typeface="Calibri" panose="020F0502020204030204" pitchFamily="34" charset="0"/>
              <a:cs typeface="Arial" panose="020B0604020202020204" pitchFamily="34" charset="0"/>
            </a:endParaRPr>
          </a:p>
          <a:p>
            <a:pPr algn="just">
              <a:lnSpc>
                <a:spcPct val="107000"/>
              </a:lnSpc>
              <a:spcAft>
                <a:spcPts val="1000"/>
              </a:spcAft>
            </a:pPr>
            <a:endParaRPr lang="en-US" sz="2000" dirty="0" smtClean="0">
              <a:latin typeface="Arial Narrow" panose="020B0606020202030204" pitchFamily="34" charset="0"/>
              <a:ea typeface="Calibri" panose="020F0502020204030204" pitchFamily="34" charset="0"/>
              <a:cs typeface="Arial" panose="020B0604020202020204" pitchFamily="34" charset="0"/>
            </a:endParaRPr>
          </a:p>
          <a:p>
            <a:pPr algn="just">
              <a:lnSpc>
                <a:spcPct val="107000"/>
              </a:lnSpc>
              <a:spcAft>
                <a:spcPts val="1000"/>
              </a:spcAft>
            </a:pPr>
            <a:endParaRPr lang="en-US" sz="2000" dirty="0">
              <a:latin typeface="Arial Narrow" panose="020B0606020202030204" pitchFamily="34" charset="0"/>
              <a:ea typeface="Calibri" panose="020F0502020204030204" pitchFamily="34" charset="0"/>
              <a:cs typeface="Arial" panose="020B0604020202020204" pitchFamily="34" charset="0"/>
            </a:endParaRPr>
          </a:p>
          <a:p>
            <a:pPr algn="just">
              <a:lnSpc>
                <a:spcPct val="107000"/>
              </a:lnSpc>
              <a:spcAft>
                <a:spcPts val="1000"/>
              </a:spcAft>
            </a:pPr>
            <a:endParaRPr lang="en-US" sz="2000" dirty="0" smtClean="0">
              <a:latin typeface="Arial Narrow" panose="020B0606020202030204" pitchFamily="34" charset="0"/>
              <a:ea typeface="Calibri" panose="020F0502020204030204" pitchFamily="34" charset="0"/>
              <a:cs typeface="Arial" panose="020B0604020202020204" pitchFamily="34" charset="0"/>
            </a:endParaRPr>
          </a:p>
          <a:p>
            <a:pPr algn="just">
              <a:lnSpc>
                <a:spcPct val="107000"/>
              </a:lnSpc>
              <a:spcAft>
                <a:spcPts val="1000"/>
              </a:spcAft>
            </a:pPr>
            <a:endParaRPr lang="en-US" sz="2000" dirty="0" smtClean="0">
              <a:latin typeface="Arial Narrow" panose="020B0606020202030204" pitchFamily="34" charset="0"/>
              <a:ea typeface="Calibri" panose="020F0502020204030204" pitchFamily="34" charset="0"/>
              <a:cs typeface="Arial" panose="020B0604020202020204" pitchFamily="34" charset="0"/>
            </a:endParaRPr>
          </a:p>
          <a:p>
            <a:pPr algn="just">
              <a:lnSpc>
                <a:spcPct val="107000"/>
              </a:lnSpc>
              <a:spcAft>
                <a:spcPts val="1000"/>
              </a:spcAft>
            </a:pPr>
            <a:endParaRPr lang="en-US" sz="2000" dirty="0" smtClean="0">
              <a:latin typeface="Arial Narrow" panose="020B0606020202030204" pitchFamily="34" charset="0"/>
              <a:ea typeface="Calibri" panose="020F0502020204030204" pitchFamily="34" charset="0"/>
              <a:cs typeface="Arial" panose="020B0604020202020204" pitchFamily="34" charset="0"/>
            </a:endParaRPr>
          </a:p>
          <a:p>
            <a:pPr algn="just">
              <a:lnSpc>
                <a:spcPct val="107000"/>
              </a:lnSpc>
              <a:spcAft>
                <a:spcPts val="1000"/>
              </a:spcAft>
            </a:pPr>
            <a:endParaRPr lang="en-US" sz="1050" b="1" u="sng" dirty="0" smtClean="0">
              <a:effectLst/>
              <a:latin typeface="Arial Narrow" panose="020B0606020202030204" pitchFamily="34" charset="0"/>
              <a:ea typeface="Calibri" panose="020F0502020204030204" pitchFamily="34" charset="0"/>
              <a:cs typeface="Arial" panose="020B0604020202020204" pitchFamily="34" charset="0"/>
            </a:endParaRPr>
          </a:p>
          <a:p>
            <a:pPr algn="just">
              <a:lnSpc>
                <a:spcPct val="107000"/>
              </a:lnSpc>
              <a:spcAft>
                <a:spcPts val="1000"/>
              </a:spcAft>
            </a:pPr>
            <a:r>
              <a:rPr lang="en-US" sz="2200" b="1" u="sng" dirty="0" smtClean="0">
                <a:effectLst/>
                <a:latin typeface="Arial Narrow" panose="020B0606020202030204" pitchFamily="34" charset="0"/>
                <a:ea typeface="Calibri" panose="020F0502020204030204" pitchFamily="34" charset="0"/>
                <a:cs typeface="Arial" panose="020B0604020202020204" pitchFamily="34" charset="0"/>
              </a:rPr>
              <a:t>Long-term:</a:t>
            </a:r>
            <a:r>
              <a:rPr lang="en-US" sz="2200" dirty="0" smtClean="0">
                <a:effectLst/>
                <a:latin typeface="Arial Narrow" panose="020B0606020202030204" pitchFamily="34" charset="0"/>
                <a:ea typeface="Calibri" panose="020F0502020204030204" pitchFamily="34" charset="0"/>
                <a:cs typeface="Arial" panose="020B0604020202020204" pitchFamily="34" charset="0"/>
              </a:rPr>
              <a:t> given the necessity for maintaining long-term reef diversity, a research project is in place that will define the assemblages of species required, in order to maintain the composition and reef structure characteristic of zoning and natural variability of each protected </a:t>
            </a:r>
            <a:r>
              <a:rPr lang="en-US" sz="2200" dirty="0" smtClean="0">
                <a:latin typeface="Arial Narrow" panose="020B0606020202030204" pitchFamily="34" charset="0"/>
                <a:ea typeface="Calibri" panose="020F0502020204030204" pitchFamily="34" charset="0"/>
                <a:cs typeface="Arial" panose="020B0604020202020204" pitchFamily="34" charset="0"/>
              </a:rPr>
              <a:t>area, as suggested by  Edwards &amp; Gomez (2007).</a:t>
            </a:r>
            <a:endParaRPr lang="en-US" sz="2200" dirty="0" smtClean="0">
              <a:effectLst/>
              <a:latin typeface="Arial Narrow" panose="020B0606020202030204" pitchFamily="34" charset="0"/>
              <a:ea typeface="Calibri" panose="020F0502020204030204" pitchFamily="34" charset="0"/>
              <a:cs typeface="Arial" panose="020B0604020202020204" pitchFamily="34" charset="0"/>
            </a:endParaRPr>
          </a:p>
          <a:p>
            <a:pPr algn="ctr">
              <a:spcAft>
                <a:spcPts val="1000"/>
              </a:spcAft>
            </a:pPr>
            <a:r>
              <a:rPr lang="en-US" sz="2200" b="1" i="1" dirty="0" smtClean="0">
                <a:effectLst/>
                <a:latin typeface="Arial Narrow" panose="020B0606020202030204" pitchFamily="34" charset="0"/>
                <a:ea typeface="Calibri" panose="020F0502020204030204" pitchFamily="34" charset="0"/>
                <a:cs typeface="Arial" panose="020B0604020202020204" pitchFamily="34" charset="0"/>
              </a:rPr>
              <a:t>CONCLUSIONS</a:t>
            </a:r>
          </a:p>
          <a:p>
            <a:pPr algn="just">
              <a:spcAft>
                <a:spcPts val="1000"/>
              </a:spcAft>
            </a:pPr>
            <a:r>
              <a:rPr lang="en-US" sz="2200" dirty="0" smtClean="0">
                <a:latin typeface="Arial Narrow" panose="020B0606020202030204" pitchFamily="34" charset="0"/>
                <a:ea typeface="Calibri" panose="020F0502020204030204" pitchFamily="34" charset="0"/>
                <a:cs typeface="Arial" panose="020B0604020202020204" pitchFamily="34" charset="0"/>
              </a:rPr>
              <a:t>The  rescue and  relocation  of mega-spawning colonies is considered a valuable opportunity in climatic scenarios, where it is necessary to favor the historical resilience of each species.</a:t>
            </a:r>
          </a:p>
          <a:p>
            <a:pPr algn="just">
              <a:spcAft>
                <a:spcPts val="1000"/>
              </a:spcAft>
            </a:pPr>
            <a:r>
              <a:rPr lang="en-US" sz="2200" dirty="0" smtClean="0">
                <a:latin typeface="Arial Narrow" panose="020B0606020202030204" pitchFamily="34" charset="0"/>
                <a:ea typeface="Calibri" panose="020F0502020204030204" pitchFamily="34" charset="0"/>
                <a:cs typeface="Arial" panose="020B0604020202020204" pitchFamily="34" charset="0"/>
              </a:rPr>
              <a:t>High survival  found  in mid-water nursery shows that the methodology used has good potential for the cultivation and transplantation of this species of restoration. Transplant methodology used presented good short term results in the two climatic seasons of the year. It is necessary more time to know the  each case evolution.</a:t>
            </a:r>
          </a:p>
          <a:p>
            <a:pPr algn="just">
              <a:spcAft>
                <a:spcPts val="1000"/>
              </a:spcAft>
            </a:pPr>
            <a:r>
              <a:rPr lang="en-US" sz="2200" dirty="0" smtClean="0">
                <a:latin typeface="Arial Narrow" panose="020B0606020202030204" pitchFamily="34" charset="0"/>
                <a:ea typeface="Calibri" panose="020F0502020204030204" pitchFamily="34" charset="0"/>
                <a:cs typeface="Arial" panose="020B0604020202020204" pitchFamily="34" charset="0"/>
              </a:rPr>
              <a:t> Although the results of this study are promising we recommend to the resource managers, conservationists and coastal community organizations be careful with take decisions fast, without relevant scientific information for each protected area.</a:t>
            </a:r>
          </a:p>
          <a:p>
            <a:pPr algn="just">
              <a:spcAft>
                <a:spcPts val="1000"/>
              </a:spcAft>
            </a:pPr>
            <a:endParaRPr lang="en-US" sz="1000" b="1" i="1" dirty="0" smtClean="0">
              <a:effectLst/>
              <a:latin typeface="Arial Narrow" panose="020B0606020202030204" pitchFamily="34" charset="0"/>
              <a:ea typeface="Calibri" panose="020F0502020204030204" pitchFamily="34" charset="0"/>
              <a:cs typeface="Arial" panose="020B0604020202020204" pitchFamily="34" charset="0"/>
            </a:endParaRPr>
          </a:p>
          <a:p>
            <a:pPr algn="just">
              <a:spcAft>
                <a:spcPts val="1000"/>
              </a:spcAft>
            </a:pPr>
            <a:r>
              <a:rPr lang="en-US" sz="2200" b="1" i="1" dirty="0" smtClean="0">
                <a:effectLst/>
                <a:latin typeface="Arial Narrow" panose="020B0606020202030204" pitchFamily="34" charset="0"/>
                <a:ea typeface="Calibri" panose="020F0502020204030204" pitchFamily="34" charset="0"/>
                <a:cs typeface="Arial" panose="020B0604020202020204" pitchFamily="34" charset="0"/>
              </a:rPr>
              <a:t>Acknowledgment:  </a:t>
            </a:r>
            <a:r>
              <a:rPr lang="en-US" sz="2200" dirty="0" smtClean="0">
                <a:effectLst/>
                <a:latin typeface="Arial Narrow" pitchFamily="34" charset="0"/>
                <a:ea typeface="Calibri" panose="020F0502020204030204" pitchFamily="34" charset="0"/>
                <a:cs typeface="Arial" panose="020B0604020202020204" pitchFamily="34" charset="0"/>
              </a:rPr>
              <a:t>To the  Regional  Coordinator of </a:t>
            </a:r>
            <a:r>
              <a:rPr lang="en-US" sz="2200" dirty="0" err="1" smtClean="0">
                <a:latin typeface="Arial Narrow" pitchFamily="34" charset="0"/>
                <a:ea typeface="Calibri" panose="020F0502020204030204" pitchFamily="34" charset="0"/>
                <a:cs typeface="Arial" panose="020B0604020202020204" pitchFamily="34" charset="0"/>
              </a:rPr>
              <a:t>KfW</a:t>
            </a:r>
            <a:r>
              <a:rPr lang="en-US" sz="2200" dirty="0" smtClean="0">
                <a:latin typeface="Arial Narrow" pitchFamily="34" charset="0"/>
                <a:ea typeface="Calibri" panose="020F0502020204030204" pitchFamily="34" charset="0"/>
                <a:cs typeface="Arial" panose="020B0604020202020204" pitchFamily="34" charset="0"/>
              </a:rPr>
              <a:t> Project, </a:t>
            </a:r>
            <a:r>
              <a:rPr lang="en-US" sz="2200" dirty="0" err="1" smtClean="0">
                <a:latin typeface="Arial Narrow" pitchFamily="34" charset="0"/>
                <a:ea typeface="Calibri" panose="020F0502020204030204" pitchFamily="34" charset="0"/>
                <a:cs typeface="Arial" panose="020B0604020202020204" pitchFamily="34" charset="0"/>
              </a:rPr>
              <a:t>Jairo</a:t>
            </a:r>
            <a:r>
              <a:rPr lang="en-US" sz="2200" dirty="0" smtClean="0">
                <a:latin typeface="Arial Narrow" pitchFamily="34" charset="0"/>
                <a:ea typeface="Calibri" panose="020F0502020204030204" pitchFamily="34" charset="0"/>
                <a:cs typeface="Arial" panose="020B0604020202020204" pitchFamily="34" charset="0"/>
              </a:rPr>
              <a:t> M. </a:t>
            </a:r>
            <a:r>
              <a:rPr lang="en-US" sz="2200" dirty="0" err="1" smtClean="0">
                <a:latin typeface="Arial Narrow" pitchFamily="34" charset="0"/>
                <a:ea typeface="Calibri" panose="020F0502020204030204" pitchFamily="34" charset="0"/>
                <a:cs typeface="Arial" panose="020B0604020202020204" pitchFamily="34" charset="0"/>
              </a:rPr>
              <a:t>García</a:t>
            </a:r>
            <a:r>
              <a:rPr lang="en-US" sz="2200" dirty="0" smtClean="0">
                <a:latin typeface="Arial Narrow" pitchFamily="34" charset="0"/>
                <a:ea typeface="Calibri" panose="020F0502020204030204" pitchFamily="34" charset="0"/>
                <a:cs typeface="Arial" panose="020B0604020202020204" pitchFamily="34" charset="0"/>
              </a:rPr>
              <a:t>, who has organized the call for proposal, helping  the long term process for the three p</a:t>
            </a:r>
            <a:r>
              <a:rPr lang="en-US" sz="2200" dirty="0" smtClean="0">
                <a:effectLst/>
                <a:latin typeface="Arial Narrow" pitchFamily="34" charset="0"/>
                <a:ea typeface="Calibri" panose="020F0502020204030204" pitchFamily="34" charset="0"/>
                <a:cs typeface="Arial" panose="020B0604020202020204" pitchFamily="34" charset="0"/>
              </a:rPr>
              <a:t>rotected areas.</a:t>
            </a:r>
          </a:p>
          <a:p>
            <a:pPr algn="just">
              <a:spcAft>
                <a:spcPts val="1000"/>
              </a:spcAft>
            </a:pPr>
            <a:r>
              <a:rPr lang="en-US" sz="2200" b="1" i="1" dirty="0" smtClean="0">
                <a:latin typeface="Arial Narrow" pitchFamily="34" charset="0"/>
                <a:ea typeface="Calibri" panose="020F0502020204030204" pitchFamily="34" charset="0"/>
                <a:cs typeface="Arial" panose="020B0604020202020204" pitchFamily="34" charset="0"/>
              </a:rPr>
              <a:t>Bibliography</a:t>
            </a:r>
            <a:r>
              <a:rPr lang="en-US" sz="2200" dirty="0" smtClean="0">
                <a:latin typeface="Arial Narrow" pitchFamily="34" charset="0"/>
                <a:ea typeface="Calibri" panose="020F0502020204030204" pitchFamily="34" charset="0"/>
                <a:cs typeface="Arial" panose="020B0604020202020204" pitchFamily="34" charset="0"/>
              </a:rPr>
              <a:t> </a:t>
            </a:r>
            <a:r>
              <a:rPr lang="en-US" sz="2200" b="1" i="1" dirty="0" smtClean="0">
                <a:latin typeface="Arial Narrow" pitchFamily="34" charset="0"/>
                <a:ea typeface="Calibri" panose="020F0502020204030204" pitchFamily="34" charset="0"/>
                <a:cs typeface="Arial" panose="020B0604020202020204" pitchFamily="34" charset="0"/>
              </a:rPr>
              <a:t>cited: </a:t>
            </a:r>
            <a:r>
              <a:rPr lang="en-US" sz="2200" dirty="0" smtClean="0">
                <a:latin typeface="Arial Narrow" pitchFamily="34" charset="0"/>
              </a:rPr>
              <a:t>Edwards, A.J., Gomez, E.D. (2007). Reef Restoration Concepts and Guidelines: making sensible management choices in the face of uncertainty. Coral Reef Targeted Research &amp; Capacity Building for Management </a:t>
            </a:r>
            <a:r>
              <a:rPr lang="en-US" sz="2200" dirty="0" err="1" smtClean="0">
                <a:latin typeface="Arial Narrow" pitchFamily="34" charset="0"/>
              </a:rPr>
              <a:t>Programme</a:t>
            </a:r>
            <a:r>
              <a:rPr lang="en-US" sz="2200" dirty="0" smtClean="0">
                <a:latin typeface="Arial Narrow" pitchFamily="34" charset="0"/>
              </a:rPr>
              <a:t>: St Lucia, Australia. iv + 38 pp</a:t>
            </a:r>
            <a:endParaRPr lang="en-US" sz="2200" b="1" i="1" dirty="0" smtClean="0">
              <a:latin typeface="Arial Narrow" pitchFamily="34" charset="0"/>
              <a:ea typeface="Calibri" panose="020F0502020204030204" pitchFamily="34" charset="0"/>
              <a:cs typeface="Arial" panose="020B0604020202020204" pitchFamily="34" charset="0"/>
            </a:endParaRPr>
          </a:p>
        </p:txBody>
      </p:sp>
      <p:graphicFrame>
        <p:nvGraphicFramePr>
          <p:cNvPr id="19" name="Tabla 18"/>
          <p:cNvGraphicFramePr>
            <a:graphicFrameLocks noGrp="1"/>
          </p:cNvGraphicFramePr>
          <p:nvPr>
            <p:extLst>
              <p:ext uri="{D42A27DB-BD31-4B8C-83A1-F6EECF244321}">
                <p14:modId xmlns:p14="http://schemas.microsoft.com/office/powerpoint/2010/main" val="3613973979"/>
              </p:ext>
            </p:extLst>
          </p:nvPr>
        </p:nvGraphicFramePr>
        <p:xfrm>
          <a:off x="3610303" y="23602226"/>
          <a:ext cx="6195849" cy="6323863"/>
        </p:xfrm>
        <a:graphic>
          <a:graphicData uri="http://schemas.openxmlformats.org/drawingml/2006/table">
            <a:tbl>
              <a:tblPr firstRow="1" firstCol="1" bandRow="1"/>
              <a:tblGrid>
                <a:gridCol w="1895185"/>
                <a:gridCol w="1895185"/>
                <a:gridCol w="1091719"/>
                <a:gridCol w="1313760"/>
              </a:tblGrid>
              <a:tr h="424422">
                <a:tc>
                  <a:txBody>
                    <a:bodyPr/>
                    <a:lstStyle/>
                    <a:p>
                      <a:pPr algn="ctr">
                        <a:lnSpc>
                          <a:spcPct val="107000"/>
                        </a:lnSpc>
                        <a:spcAft>
                          <a:spcPts val="0"/>
                        </a:spcAft>
                      </a:pPr>
                      <a:r>
                        <a:rPr lang="es-CO" sz="1800" b="1" dirty="0">
                          <a:effectLst/>
                          <a:latin typeface="Arial Narrow" panose="020B0606020202030204" pitchFamily="34" charset="0"/>
                          <a:ea typeface="Times New Roman" panose="02020603050405020304" pitchFamily="18" charset="0"/>
                          <a:cs typeface="Times New Roman" panose="02020603050405020304" pitchFamily="18" charset="0"/>
                        </a:rPr>
                        <a:t>Cause of </a:t>
                      </a:r>
                      <a:r>
                        <a:rPr lang="es-CO" sz="1800" b="1" dirty="0" err="1">
                          <a:effectLst/>
                          <a:latin typeface="Arial Narrow" panose="020B0606020202030204" pitchFamily="34" charset="0"/>
                          <a:ea typeface="Times New Roman" panose="02020603050405020304" pitchFamily="18" charset="0"/>
                          <a:cs typeface="Times New Roman" panose="02020603050405020304" pitchFamily="18" charset="0"/>
                        </a:rPr>
                        <a:t>affectation</a:t>
                      </a:r>
                      <a:endParaRPr lang="es-CO"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b="1" dirty="0" err="1">
                          <a:effectLst/>
                          <a:latin typeface="Arial Narrow" panose="020B0606020202030204" pitchFamily="34" charset="0"/>
                          <a:ea typeface="Times New Roman" panose="02020603050405020304" pitchFamily="18" charset="0"/>
                          <a:cs typeface="Times New Roman" panose="02020603050405020304" pitchFamily="18" charset="0"/>
                        </a:rPr>
                        <a:t>Species</a:t>
                      </a:r>
                      <a:endParaRPr lang="es-CO"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b="1"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s-CO" sz="1800" b="1" dirty="0" err="1">
                          <a:effectLst/>
                          <a:latin typeface="Arial Narrow" panose="020B0606020202030204" pitchFamily="34" charset="0"/>
                          <a:ea typeface="Times New Roman" panose="02020603050405020304" pitchFamily="18" charset="0"/>
                          <a:cs typeface="Times New Roman" panose="02020603050405020304" pitchFamily="18" charset="0"/>
                        </a:rPr>
                        <a:t>colony</a:t>
                      </a:r>
                      <a:endParaRPr lang="es-CO"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b="1" dirty="0" err="1">
                          <a:effectLst/>
                          <a:latin typeface="Arial Narrow" panose="020B0606020202030204" pitchFamily="34" charset="0"/>
                          <a:ea typeface="Times New Roman" panose="02020603050405020304" pitchFamily="18" charset="0"/>
                          <a:cs typeface="Times New Roman" panose="02020603050405020304" pitchFamily="18" charset="0"/>
                        </a:rPr>
                        <a:t>Survival</a:t>
                      </a:r>
                      <a:r>
                        <a:rPr lang="es-CO" sz="1800" b="1"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s-CO"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930">
                <a:tc rowSpan="7">
                  <a:txBody>
                    <a:bodyPr/>
                    <a:lstStyle/>
                    <a:p>
                      <a:pPr algn="ctr">
                        <a:lnSpc>
                          <a:spcPct val="107000"/>
                        </a:lnSpc>
                        <a:spcAft>
                          <a:spcPts val="0"/>
                        </a:spcAft>
                      </a:pPr>
                      <a:r>
                        <a:rPr lang="es-CO" sz="1800" dirty="0" err="1">
                          <a:effectLst/>
                          <a:latin typeface="Arial Narrow" panose="020B0606020202030204" pitchFamily="34" charset="0"/>
                          <a:ea typeface="Times New Roman" panose="02020603050405020304" pitchFamily="18" charset="0"/>
                          <a:cs typeface="Times New Roman" panose="02020603050405020304" pitchFamily="18" charset="0"/>
                        </a:rPr>
                        <a:t>Cam</a:t>
                      </a:r>
                      <a:r>
                        <a:rPr lang="es-CO" sz="1800" dirty="0">
                          <a:effectLst/>
                          <a:latin typeface="Arial Narrow" panose="020B0606020202030204" pitchFamily="34" charset="0"/>
                          <a:ea typeface="Times New Roman" panose="02020603050405020304" pitchFamily="18" charset="0"/>
                          <a:cs typeface="Times New Roman" panose="02020603050405020304" pitchFamily="18" charset="0"/>
                        </a:rPr>
                        <a:t> sea</a:t>
                      </a:r>
                      <a:endParaRPr lang="es-CO"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i="1">
                          <a:effectLst/>
                          <a:latin typeface="Arial Narrow" panose="020B0606020202030204" pitchFamily="34" charset="0"/>
                          <a:ea typeface="Times New Roman" panose="02020603050405020304" pitchFamily="18" charset="0"/>
                          <a:cs typeface="Times New Roman" panose="02020603050405020304" pitchFamily="18" charset="0"/>
                        </a:rPr>
                        <a:t>Colpophyllia natans</a:t>
                      </a:r>
                      <a:endParaRPr lang="es-CO" sz="18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a:effectLst/>
                          <a:latin typeface="Arial Narrow" panose="020B0606020202030204" pitchFamily="34" charset="0"/>
                          <a:ea typeface="Times New Roman" panose="02020603050405020304" pitchFamily="18" charset="0"/>
                          <a:cs typeface="Times New Roman" panose="02020603050405020304" pitchFamily="18" charset="0"/>
                        </a:rPr>
                        <a:t>1</a:t>
                      </a:r>
                      <a:endParaRPr lang="es-CO" sz="18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07000"/>
                        </a:lnSpc>
                        <a:spcAft>
                          <a:spcPts val="0"/>
                        </a:spcAft>
                      </a:pPr>
                      <a:r>
                        <a:rPr lang="es-CO" sz="1800" dirty="0">
                          <a:effectLst/>
                          <a:latin typeface="Arial Narrow" panose="020B0606020202030204" pitchFamily="34" charset="0"/>
                          <a:ea typeface="Times New Roman" panose="02020603050405020304" pitchFamily="18" charset="0"/>
                          <a:cs typeface="Times New Roman" panose="02020603050405020304" pitchFamily="18" charset="0"/>
                        </a:rPr>
                        <a:t>92,3</a:t>
                      </a:r>
                      <a:endParaRPr lang="es-CO"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930">
                <a:tc vMerge="1">
                  <a:txBody>
                    <a:bodyPr/>
                    <a:lstStyle/>
                    <a:p>
                      <a:endParaRPr lang="es-CO"/>
                    </a:p>
                  </a:txBody>
                  <a:tcPr/>
                </a:tc>
                <a:tc>
                  <a:txBody>
                    <a:bodyPr/>
                    <a:lstStyle/>
                    <a:p>
                      <a:pPr algn="ctr">
                        <a:lnSpc>
                          <a:spcPct val="107000"/>
                        </a:lnSpc>
                        <a:spcAft>
                          <a:spcPts val="0"/>
                        </a:spcAft>
                      </a:pPr>
                      <a:r>
                        <a:rPr lang="es-CO" sz="1800" i="1">
                          <a:effectLst/>
                          <a:latin typeface="Arial Narrow" panose="020B0606020202030204" pitchFamily="34" charset="0"/>
                          <a:ea typeface="Times New Roman" panose="02020603050405020304" pitchFamily="18" charset="0"/>
                          <a:cs typeface="Times New Roman" panose="02020603050405020304" pitchFamily="18" charset="0"/>
                        </a:rPr>
                        <a:t>Orbicella annularis</a:t>
                      </a:r>
                      <a:endParaRPr lang="es-CO" sz="18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a:effectLst/>
                          <a:latin typeface="Arial Narrow" panose="020B0606020202030204" pitchFamily="34" charset="0"/>
                          <a:ea typeface="Times New Roman" panose="02020603050405020304" pitchFamily="18" charset="0"/>
                          <a:cs typeface="Times New Roman" panose="02020603050405020304" pitchFamily="18" charset="0"/>
                        </a:rPr>
                        <a:t>6</a:t>
                      </a:r>
                      <a:endParaRPr lang="es-CO" sz="18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O"/>
                    </a:p>
                  </a:txBody>
                  <a:tcPr/>
                </a:tc>
              </a:tr>
              <a:tr h="218930">
                <a:tc vMerge="1">
                  <a:txBody>
                    <a:bodyPr/>
                    <a:lstStyle/>
                    <a:p>
                      <a:endParaRPr lang="es-CO"/>
                    </a:p>
                  </a:txBody>
                  <a:tcPr/>
                </a:tc>
                <a:tc>
                  <a:txBody>
                    <a:bodyPr/>
                    <a:lstStyle/>
                    <a:p>
                      <a:pPr algn="ctr">
                        <a:lnSpc>
                          <a:spcPct val="107000"/>
                        </a:lnSpc>
                        <a:spcAft>
                          <a:spcPts val="0"/>
                        </a:spcAft>
                      </a:pPr>
                      <a:r>
                        <a:rPr lang="es-CO" sz="1800" i="1" dirty="0" err="1">
                          <a:effectLst/>
                          <a:latin typeface="Arial Narrow" panose="020B0606020202030204" pitchFamily="34" charset="0"/>
                          <a:ea typeface="Times New Roman" panose="02020603050405020304" pitchFamily="18" charset="0"/>
                          <a:cs typeface="Times New Roman" panose="02020603050405020304" pitchFamily="18" charset="0"/>
                        </a:rPr>
                        <a:t>Orbicella</a:t>
                      </a:r>
                      <a:r>
                        <a:rPr lang="es-CO" sz="1800" i="1"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s-CO" sz="1800" i="1" dirty="0" err="1">
                          <a:effectLst/>
                          <a:latin typeface="Arial Narrow" panose="020B0606020202030204" pitchFamily="34" charset="0"/>
                          <a:ea typeface="Times New Roman" panose="02020603050405020304" pitchFamily="18" charset="0"/>
                          <a:cs typeface="Times New Roman" panose="02020603050405020304" pitchFamily="18" charset="0"/>
                        </a:rPr>
                        <a:t>faveolata</a:t>
                      </a:r>
                      <a:endParaRPr lang="es-CO"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a:effectLst/>
                          <a:latin typeface="Arial Narrow" panose="020B0606020202030204" pitchFamily="34" charset="0"/>
                          <a:ea typeface="Times New Roman" panose="02020603050405020304" pitchFamily="18" charset="0"/>
                          <a:cs typeface="Times New Roman" panose="02020603050405020304" pitchFamily="18" charset="0"/>
                        </a:rPr>
                        <a:t>4</a:t>
                      </a:r>
                      <a:endParaRPr lang="es-CO" sz="18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O"/>
                    </a:p>
                  </a:txBody>
                  <a:tcPr/>
                </a:tc>
              </a:tr>
              <a:tr h="218930">
                <a:tc vMerge="1">
                  <a:txBody>
                    <a:bodyPr/>
                    <a:lstStyle/>
                    <a:p>
                      <a:endParaRPr lang="es-CO"/>
                    </a:p>
                  </a:txBody>
                  <a:tcPr/>
                </a:tc>
                <a:tc>
                  <a:txBody>
                    <a:bodyPr/>
                    <a:lstStyle/>
                    <a:p>
                      <a:pPr algn="ctr">
                        <a:lnSpc>
                          <a:spcPct val="107000"/>
                        </a:lnSpc>
                        <a:spcAft>
                          <a:spcPts val="0"/>
                        </a:spcAft>
                      </a:pPr>
                      <a:r>
                        <a:rPr lang="es-CO" sz="1800" i="1" dirty="0" err="1">
                          <a:effectLst/>
                          <a:latin typeface="Arial Narrow" panose="020B0606020202030204" pitchFamily="34" charset="0"/>
                          <a:ea typeface="Times New Roman" panose="02020603050405020304" pitchFamily="18" charset="0"/>
                          <a:cs typeface="Times New Roman" panose="02020603050405020304" pitchFamily="18" charset="0"/>
                        </a:rPr>
                        <a:t>Montastraea</a:t>
                      </a:r>
                      <a:r>
                        <a:rPr lang="es-CO" sz="1800" i="1"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s-CO" sz="1800" i="1" dirty="0" err="1">
                          <a:effectLst/>
                          <a:latin typeface="Arial Narrow" panose="020B0606020202030204" pitchFamily="34" charset="0"/>
                          <a:ea typeface="Times New Roman" panose="02020603050405020304" pitchFamily="18" charset="0"/>
                          <a:cs typeface="Times New Roman" panose="02020603050405020304" pitchFamily="18" charset="0"/>
                        </a:rPr>
                        <a:t>franksii</a:t>
                      </a:r>
                      <a:endParaRPr lang="es-CO"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a:effectLst/>
                          <a:latin typeface="Arial Narrow" panose="020B0606020202030204" pitchFamily="34" charset="0"/>
                          <a:ea typeface="Times New Roman" panose="02020603050405020304" pitchFamily="18" charset="0"/>
                          <a:cs typeface="Times New Roman" panose="02020603050405020304" pitchFamily="18" charset="0"/>
                        </a:rPr>
                        <a:t>1</a:t>
                      </a:r>
                      <a:endParaRPr lang="es-CO" sz="18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O"/>
                    </a:p>
                  </a:txBody>
                  <a:tcPr/>
                </a:tc>
              </a:tr>
              <a:tr h="322998">
                <a:tc vMerge="1">
                  <a:txBody>
                    <a:bodyPr/>
                    <a:lstStyle/>
                    <a:p>
                      <a:endParaRPr lang="es-CO"/>
                    </a:p>
                  </a:txBody>
                  <a:tcPr/>
                </a:tc>
                <a:tc>
                  <a:txBody>
                    <a:bodyPr/>
                    <a:lstStyle/>
                    <a:p>
                      <a:pPr algn="ctr">
                        <a:lnSpc>
                          <a:spcPct val="107000"/>
                        </a:lnSpc>
                        <a:spcAft>
                          <a:spcPts val="0"/>
                        </a:spcAft>
                      </a:pPr>
                      <a:r>
                        <a:rPr lang="es-CO" sz="1800" i="1" dirty="0" err="1">
                          <a:effectLst/>
                          <a:latin typeface="Arial Narrow" panose="020B0606020202030204" pitchFamily="34" charset="0"/>
                          <a:ea typeface="Times New Roman" panose="02020603050405020304" pitchFamily="18" charset="0"/>
                          <a:cs typeface="Times New Roman" panose="02020603050405020304" pitchFamily="18" charset="0"/>
                        </a:rPr>
                        <a:t>Pseudodiploria</a:t>
                      </a:r>
                      <a:r>
                        <a:rPr lang="es-CO" sz="1800" i="1"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s-CO" sz="1800" i="1" dirty="0" err="1">
                          <a:effectLst/>
                          <a:latin typeface="Arial Narrow" panose="020B0606020202030204" pitchFamily="34" charset="0"/>
                          <a:ea typeface="Times New Roman" panose="02020603050405020304" pitchFamily="18" charset="0"/>
                          <a:cs typeface="Times New Roman" panose="02020603050405020304" pitchFamily="18" charset="0"/>
                        </a:rPr>
                        <a:t>strigosa</a:t>
                      </a:r>
                      <a:endParaRPr lang="es-CO"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a:effectLst/>
                          <a:latin typeface="Arial Narrow" panose="020B0606020202030204" pitchFamily="34" charset="0"/>
                          <a:ea typeface="Times New Roman" panose="02020603050405020304" pitchFamily="18" charset="0"/>
                          <a:cs typeface="Times New Roman" panose="02020603050405020304" pitchFamily="18" charset="0"/>
                        </a:rPr>
                        <a:t>1</a:t>
                      </a:r>
                      <a:endParaRPr lang="es-CO" sz="18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O"/>
                    </a:p>
                  </a:txBody>
                  <a:tcPr/>
                </a:tc>
              </a:tr>
              <a:tr h="218930">
                <a:tc vMerge="1">
                  <a:txBody>
                    <a:bodyPr/>
                    <a:lstStyle/>
                    <a:p>
                      <a:endParaRPr lang="es-CO"/>
                    </a:p>
                  </a:txBody>
                  <a:tcPr/>
                </a:tc>
                <a:tc>
                  <a:txBody>
                    <a:bodyPr/>
                    <a:lstStyle/>
                    <a:p>
                      <a:pPr algn="ctr">
                        <a:lnSpc>
                          <a:spcPct val="107000"/>
                        </a:lnSpc>
                        <a:spcAft>
                          <a:spcPts val="0"/>
                        </a:spcAft>
                      </a:pPr>
                      <a:r>
                        <a:rPr lang="es-CO" sz="1800" i="1" dirty="0" err="1">
                          <a:effectLst/>
                          <a:latin typeface="Arial Narrow" panose="020B0606020202030204" pitchFamily="34" charset="0"/>
                          <a:ea typeface="Times New Roman" panose="02020603050405020304" pitchFamily="18" charset="0"/>
                          <a:cs typeface="Times New Roman" panose="02020603050405020304" pitchFamily="18" charset="0"/>
                        </a:rPr>
                        <a:t>Acropora</a:t>
                      </a:r>
                      <a:r>
                        <a:rPr lang="es-CO" sz="1800" i="1"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s-CO" sz="1800" i="1" dirty="0" err="1">
                          <a:effectLst/>
                          <a:latin typeface="Arial Narrow" panose="020B0606020202030204" pitchFamily="34" charset="0"/>
                          <a:ea typeface="Times New Roman" panose="02020603050405020304" pitchFamily="18" charset="0"/>
                          <a:cs typeface="Times New Roman" panose="02020603050405020304" pitchFamily="18" charset="0"/>
                        </a:rPr>
                        <a:t>cervicornis</a:t>
                      </a:r>
                      <a:endParaRPr lang="es-CO"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a:effectLst/>
                          <a:latin typeface="Arial Narrow" panose="020B0606020202030204" pitchFamily="34" charset="0"/>
                          <a:ea typeface="Times New Roman" panose="02020603050405020304" pitchFamily="18" charset="0"/>
                          <a:cs typeface="Times New Roman" panose="02020603050405020304" pitchFamily="18" charset="0"/>
                        </a:rPr>
                        <a:t>150</a:t>
                      </a:r>
                      <a:endParaRPr lang="es-CO" sz="18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dirty="0">
                          <a:effectLst/>
                          <a:latin typeface="Arial Narrow" panose="020B0606020202030204" pitchFamily="34" charset="0"/>
                          <a:ea typeface="Times New Roman" panose="02020603050405020304" pitchFamily="18" charset="0"/>
                          <a:cs typeface="Times New Roman" panose="02020603050405020304" pitchFamily="18" charset="0"/>
                        </a:rPr>
                        <a:t>88,4</a:t>
                      </a:r>
                      <a:endParaRPr lang="es-CO"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930">
                <a:tc vMerge="1">
                  <a:txBody>
                    <a:bodyPr/>
                    <a:lstStyle/>
                    <a:p>
                      <a:endParaRPr lang="es-CO"/>
                    </a:p>
                  </a:txBody>
                  <a:tcPr/>
                </a:tc>
                <a:tc>
                  <a:txBody>
                    <a:bodyPr/>
                    <a:lstStyle/>
                    <a:p>
                      <a:pPr algn="ctr">
                        <a:lnSpc>
                          <a:spcPct val="107000"/>
                        </a:lnSpc>
                        <a:spcAft>
                          <a:spcPts val="0"/>
                        </a:spcAft>
                      </a:pPr>
                      <a:r>
                        <a:rPr lang="es-CO" sz="1800" i="1" dirty="0" err="1">
                          <a:effectLst/>
                          <a:latin typeface="Arial Narrow" panose="020B0606020202030204" pitchFamily="34" charset="0"/>
                          <a:ea typeface="Times New Roman" panose="02020603050405020304" pitchFamily="18" charset="0"/>
                          <a:cs typeface="Times New Roman" panose="02020603050405020304" pitchFamily="18" charset="0"/>
                        </a:rPr>
                        <a:t>Porites</a:t>
                      </a:r>
                      <a:r>
                        <a:rPr lang="es-CO" sz="1800" i="1"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s-CO" sz="1800" dirty="0">
                          <a:effectLst/>
                          <a:latin typeface="Arial Narrow" panose="020B0606020202030204" pitchFamily="34" charset="0"/>
                          <a:ea typeface="Times New Roman" panose="02020603050405020304" pitchFamily="18" charset="0"/>
                          <a:cs typeface="Times New Roman" panose="02020603050405020304" pitchFamily="18" charset="0"/>
                        </a:rPr>
                        <a:t>cf. </a:t>
                      </a:r>
                      <a:r>
                        <a:rPr lang="es-CO" sz="1800" i="1" dirty="0" err="1">
                          <a:effectLst/>
                          <a:latin typeface="Arial Narrow" panose="020B0606020202030204" pitchFamily="34" charset="0"/>
                          <a:ea typeface="Times New Roman" panose="02020603050405020304" pitchFamily="18" charset="0"/>
                          <a:cs typeface="Times New Roman" panose="02020603050405020304" pitchFamily="18" charset="0"/>
                        </a:rPr>
                        <a:t>furcata</a:t>
                      </a:r>
                      <a:endParaRPr lang="es-CO"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a:effectLst/>
                          <a:latin typeface="Arial Narrow" panose="020B0606020202030204" pitchFamily="34" charset="0"/>
                          <a:ea typeface="Times New Roman" panose="02020603050405020304" pitchFamily="18" charset="0"/>
                          <a:cs typeface="Times New Roman" panose="02020603050405020304" pitchFamily="18" charset="0"/>
                        </a:rPr>
                        <a:t>135</a:t>
                      </a:r>
                      <a:endParaRPr lang="es-CO" sz="18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a:effectLst/>
                          <a:latin typeface="Arial Narrow" panose="020B0606020202030204" pitchFamily="34" charset="0"/>
                          <a:ea typeface="Times New Roman" panose="02020603050405020304" pitchFamily="18" charset="0"/>
                          <a:cs typeface="Times New Roman" panose="02020603050405020304" pitchFamily="18" charset="0"/>
                        </a:rPr>
                        <a:t>96,6</a:t>
                      </a:r>
                      <a:endParaRPr lang="es-CO" sz="18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930">
                <a:tc rowSpan="5">
                  <a:txBody>
                    <a:bodyPr/>
                    <a:lstStyle/>
                    <a:p>
                      <a:pPr algn="ctr">
                        <a:lnSpc>
                          <a:spcPct val="107000"/>
                        </a:lnSpc>
                        <a:spcAft>
                          <a:spcPts val="0"/>
                        </a:spcAft>
                      </a:pPr>
                      <a:r>
                        <a:rPr lang="es-CO" sz="1800">
                          <a:effectLst/>
                          <a:latin typeface="Arial Narrow" panose="020B0606020202030204" pitchFamily="34" charset="0"/>
                          <a:ea typeface="Times New Roman" panose="02020603050405020304" pitchFamily="18" charset="0"/>
                          <a:cs typeface="Times New Roman" panose="02020603050405020304" pitchFamily="18" charset="0"/>
                        </a:rPr>
                        <a:t>Repair springs</a:t>
                      </a:r>
                      <a:endParaRPr lang="es-CO" sz="18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i="1" dirty="0" err="1">
                          <a:effectLst/>
                          <a:latin typeface="Arial Narrow" panose="020B0606020202030204" pitchFamily="34" charset="0"/>
                          <a:ea typeface="Times New Roman" panose="02020603050405020304" pitchFamily="18" charset="0"/>
                          <a:cs typeface="Times New Roman" panose="02020603050405020304" pitchFamily="18" charset="0"/>
                        </a:rPr>
                        <a:t>Agaricia</a:t>
                      </a:r>
                      <a:r>
                        <a:rPr lang="es-CO" sz="1800" i="1"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s-CO" sz="1800" dirty="0" err="1">
                          <a:effectLst/>
                          <a:latin typeface="Arial Narrow" panose="020B0606020202030204" pitchFamily="34" charset="0"/>
                          <a:ea typeface="Times New Roman" panose="02020603050405020304" pitchFamily="18" charset="0"/>
                          <a:cs typeface="Times New Roman" panose="02020603050405020304" pitchFamily="18" charset="0"/>
                        </a:rPr>
                        <a:t>sp.</a:t>
                      </a:r>
                      <a:endParaRPr lang="es-CO"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a:effectLst/>
                          <a:latin typeface="Arial Narrow" panose="020B0606020202030204" pitchFamily="34" charset="0"/>
                          <a:ea typeface="Times New Roman" panose="02020603050405020304" pitchFamily="18" charset="0"/>
                          <a:cs typeface="Times New Roman" panose="02020603050405020304" pitchFamily="18" charset="0"/>
                        </a:rPr>
                        <a:t>9</a:t>
                      </a:r>
                      <a:endParaRPr lang="es-CO" sz="18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07000"/>
                        </a:lnSpc>
                        <a:spcAft>
                          <a:spcPts val="0"/>
                        </a:spcAft>
                      </a:pPr>
                      <a:r>
                        <a:rPr lang="es-CO" sz="1800">
                          <a:effectLst/>
                          <a:latin typeface="Arial Narrow" panose="020B0606020202030204" pitchFamily="34" charset="0"/>
                          <a:ea typeface="Times New Roman" panose="02020603050405020304" pitchFamily="18" charset="0"/>
                          <a:cs typeface="Times New Roman" panose="02020603050405020304" pitchFamily="18" charset="0"/>
                        </a:rPr>
                        <a:t>82,5</a:t>
                      </a:r>
                      <a:endParaRPr lang="es-CO" sz="18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930">
                <a:tc vMerge="1">
                  <a:txBody>
                    <a:bodyPr/>
                    <a:lstStyle/>
                    <a:p>
                      <a:endParaRPr lang="es-CO"/>
                    </a:p>
                  </a:txBody>
                  <a:tcPr/>
                </a:tc>
                <a:tc>
                  <a:txBody>
                    <a:bodyPr/>
                    <a:lstStyle/>
                    <a:p>
                      <a:pPr algn="ctr">
                        <a:lnSpc>
                          <a:spcPct val="107000"/>
                        </a:lnSpc>
                        <a:spcAft>
                          <a:spcPts val="0"/>
                        </a:spcAft>
                      </a:pPr>
                      <a:r>
                        <a:rPr lang="es-CO" sz="1800" i="1" dirty="0" err="1">
                          <a:effectLst/>
                          <a:latin typeface="Arial Narrow" panose="020B0606020202030204" pitchFamily="34" charset="0"/>
                          <a:ea typeface="Times New Roman" panose="02020603050405020304" pitchFamily="18" charset="0"/>
                          <a:cs typeface="Times New Roman" panose="02020603050405020304" pitchFamily="18" charset="0"/>
                        </a:rPr>
                        <a:t>Favia</a:t>
                      </a:r>
                      <a:r>
                        <a:rPr lang="es-CO" sz="1800" i="1"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s-CO" sz="1800" i="1" dirty="0" err="1">
                          <a:effectLst/>
                          <a:latin typeface="Arial Narrow" panose="020B0606020202030204" pitchFamily="34" charset="0"/>
                          <a:ea typeface="Times New Roman" panose="02020603050405020304" pitchFamily="18" charset="0"/>
                          <a:cs typeface="Times New Roman" panose="02020603050405020304" pitchFamily="18" charset="0"/>
                        </a:rPr>
                        <a:t>fragum</a:t>
                      </a:r>
                      <a:endParaRPr lang="es-CO"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a:effectLst/>
                          <a:latin typeface="Arial Narrow" panose="020B0606020202030204" pitchFamily="34" charset="0"/>
                          <a:ea typeface="Times New Roman" panose="02020603050405020304" pitchFamily="18" charset="0"/>
                          <a:cs typeface="Times New Roman" panose="02020603050405020304" pitchFamily="18" charset="0"/>
                        </a:rPr>
                        <a:t>78</a:t>
                      </a:r>
                      <a:endParaRPr lang="es-CO" sz="18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O"/>
                    </a:p>
                  </a:txBody>
                  <a:tcPr/>
                </a:tc>
              </a:tr>
              <a:tr h="218930">
                <a:tc vMerge="1">
                  <a:txBody>
                    <a:bodyPr/>
                    <a:lstStyle/>
                    <a:p>
                      <a:endParaRPr lang="es-CO"/>
                    </a:p>
                  </a:txBody>
                  <a:tcPr/>
                </a:tc>
                <a:tc>
                  <a:txBody>
                    <a:bodyPr/>
                    <a:lstStyle/>
                    <a:p>
                      <a:pPr algn="ctr">
                        <a:lnSpc>
                          <a:spcPct val="107000"/>
                        </a:lnSpc>
                        <a:spcAft>
                          <a:spcPts val="0"/>
                        </a:spcAft>
                      </a:pPr>
                      <a:r>
                        <a:rPr lang="es-CO" sz="1800" i="1" dirty="0" err="1">
                          <a:effectLst/>
                          <a:latin typeface="Arial Narrow" panose="020B0606020202030204" pitchFamily="34" charset="0"/>
                          <a:ea typeface="Times New Roman" panose="02020603050405020304" pitchFamily="18" charset="0"/>
                          <a:cs typeface="Times New Roman" panose="02020603050405020304" pitchFamily="18" charset="0"/>
                        </a:rPr>
                        <a:t>Millepora</a:t>
                      </a:r>
                      <a:r>
                        <a:rPr lang="es-CO" sz="1800" i="1"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s-CO" sz="1800" dirty="0" err="1">
                          <a:effectLst/>
                          <a:latin typeface="Arial Narrow" panose="020B0606020202030204" pitchFamily="34" charset="0"/>
                          <a:ea typeface="Times New Roman" panose="02020603050405020304" pitchFamily="18" charset="0"/>
                          <a:cs typeface="Times New Roman" panose="02020603050405020304" pitchFamily="18" charset="0"/>
                        </a:rPr>
                        <a:t>sp.</a:t>
                      </a:r>
                      <a:endParaRPr lang="es-CO"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a:effectLst/>
                          <a:latin typeface="Arial Narrow" panose="020B0606020202030204" pitchFamily="34" charset="0"/>
                          <a:ea typeface="Times New Roman" panose="02020603050405020304" pitchFamily="18" charset="0"/>
                          <a:cs typeface="Times New Roman" panose="02020603050405020304" pitchFamily="18" charset="0"/>
                        </a:rPr>
                        <a:t>3</a:t>
                      </a:r>
                      <a:endParaRPr lang="es-CO" sz="18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O"/>
                    </a:p>
                  </a:txBody>
                  <a:tcPr/>
                </a:tc>
              </a:tr>
              <a:tr h="218930">
                <a:tc vMerge="1">
                  <a:txBody>
                    <a:bodyPr/>
                    <a:lstStyle/>
                    <a:p>
                      <a:endParaRPr lang="es-CO"/>
                    </a:p>
                  </a:txBody>
                  <a:tcPr/>
                </a:tc>
                <a:tc>
                  <a:txBody>
                    <a:bodyPr/>
                    <a:lstStyle/>
                    <a:p>
                      <a:pPr algn="ctr">
                        <a:lnSpc>
                          <a:spcPct val="107000"/>
                        </a:lnSpc>
                        <a:spcAft>
                          <a:spcPts val="0"/>
                        </a:spcAft>
                      </a:pPr>
                      <a:r>
                        <a:rPr lang="es-CO" sz="1800" i="1" dirty="0" err="1">
                          <a:effectLst/>
                          <a:latin typeface="Arial Narrow" panose="020B0606020202030204" pitchFamily="34" charset="0"/>
                          <a:ea typeface="Times New Roman" panose="02020603050405020304" pitchFamily="18" charset="0"/>
                          <a:cs typeface="Times New Roman" panose="02020603050405020304" pitchFamily="18" charset="0"/>
                        </a:rPr>
                        <a:t>Porites</a:t>
                      </a:r>
                      <a:r>
                        <a:rPr lang="es-CO" sz="1800" i="1"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s-CO" sz="1800" i="1" dirty="0" err="1">
                          <a:effectLst/>
                          <a:latin typeface="Arial Narrow" panose="020B0606020202030204" pitchFamily="34" charset="0"/>
                          <a:ea typeface="Times New Roman" panose="02020603050405020304" pitchFamily="18" charset="0"/>
                          <a:cs typeface="Times New Roman" panose="02020603050405020304" pitchFamily="18" charset="0"/>
                        </a:rPr>
                        <a:t>astreoides</a:t>
                      </a:r>
                      <a:endParaRPr lang="es-CO"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dirty="0">
                          <a:effectLst/>
                          <a:latin typeface="Arial Narrow" panose="020B0606020202030204" pitchFamily="34" charset="0"/>
                          <a:ea typeface="Times New Roman" panose="02020603050405020304" pitchFamily="18" charset="0"/>
                          <a:cs typeface="Times New Roman" panose="02020603050405020304" pitchFamily="18" charset="0"/>
                        </a:rPr>
                        <a:t>48</a:t>
                      </a:r>
                      <a:endParaRPr lang="es-CO"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O"/>
                    </a:p>
                  </a:txBody>
                  <a:tcPr/>
                </a:tc>
              </a:tr>
              <a:tr h="218930">
                <a:tc vMerge="1">
                  <a:txBody>
                    <a:bodyPr/>
                    <a:lstStyle/>
                    <a:p>
                      <a:endParaRPr lang="es-CO"/>
                    </a:p>
                  </a:txBody>
                  <a:tcPr/>
                </a:tc>
                <a:tc>
                  <a:txBody>
                    <a:bodyPr/>
                    <a:lstStyle/>
                    <a:p>
                      <a:pPr algn="ctr">
                        <a:lnSpc>
                          <a:spcPct val="107000"/>
                        </a:lnSpc>
                        <a:spcAft>
                          <a:spcPts val="0"/>
                        </a:spcAft>
                      </a:pPr>
                      <a:r>
                        <a:rPr lang="es-CO" sz="1800" i="1">
                          <a:effectLst/>
                          <a:latin typeface="Arial Narrow" panose="020B0606020202030204" pitchFamily="34" charset="0"/>
                          <a:ea typeface="Times New Roman" panose="02020603050405020304" pitchFamily="18" charset="0"/>
                          <a:cs typeface="Times New Roman" panose="02020603050405020304" pitchFamily="18" charset="0"/>
                        </a:rPr>
                        <a:t>Siderastrea radians</a:t>
                      </a:r>
                      <a:endParaRPr lang="es-CO" sz="18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dirty="0">
                          <a:effectLst/>
                          <a:latin typeface="Arial Narrow" panose="020B0606020202030204" pitchFamily="34" charset="0"/>
                          <a:ea typeface="Times New Roman" panose="02020603050405020304" pitchFamily="18" charset="0"/>
                          <a:cs typeface="Times New Roman" panose="02020603050405020304" pitchFamily="18" charset="0"/>
                        </a:rPr>
                        <a:t>22</a:t>
                      </a:r>
                      <a:endParaRPr lang="es-CO"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O"/>
                    </a:p>
                  </a:txBody>
                  <a:tcPr/>
                </a:tc>
              </a:tr>
              <a:tr h="218930">
                <a:tc rowSpan="4">
                  <a:txBody>
                    <a:bodyPr/>
                    <a:lstStyle/>
                    <a:p>
                      <a:pPr algn="ctr">
                        <a:lnSpc>
                          <a:spcPct val="107000"/>
                        </a:lnSpc>
                        <a:spcAft>
                          <a:spcPts val="0"/>
                        </a:spcAft>
                      </a:pPr>
                      <a:r>
                        <a:rPr lang="es-CO" sz="1800" dirty="0">
                          <a:effectLst/>
                          <a:latin typeface="Arial Narrow" panose="020B0606020202030204" pitchFamily="34" charset="0"/>
                          <a:ea typeface="Times New Roman" panose="02020603050405020304" pitchFamily="18" charset="0"/>
                          <a:cs typeface="Times New Roman" panose="02020603050405020304" pitchFamily="18" charset="0"/>
                        </a:rPr>
                        <a:t/>
                      </a:r>
                      <a:br>
                        <a:rPr lang="es-CO" sz="1800" dirty="0">
                          <a:effectLst/>
                          <a:latin typeface="Arial Narrow" panose="020B0606020202030204" pitchFamily="34" charset="0"/>
                          <a:ea typeface="Times New Roman" panose="02020603050405020304" pitchFamily="18" charset="0"/>
                          <a:cs typeface="Times New Roman" panose="02020603050405020304" pitchFamily="18" charset="0"/>
                        </a:rPr>
                      </a:br>
                      <a:r>
                        <a:rPr lang="es-CO" sz="1800" dirty="0" err="1">
                          <a:effectLst/>
                          <a:latin typeface="Arial Narrow" panose="020B0606020202030204" pitchFamily="34" charset="0"/>
                          <a:ea typeface="Times New Roman" panose="02020603050405020304" pitchFamily="18" charset="0"/>
                          <a:cs typeface="Times New Roman" panose="02020603050405020304" pitchFamily="18" charset="0"/>
                        </a:rPr>
                        <a:t>Changes</a:t>
                      </a:r>
                      <a:r>
                        <a:rPr lang="es-CO" sz="1800" dirty="0">
                          <a:effectLst/>
                          <a:latin typeface="Arial Narrow" panose="020B0606020202030204" pitchFamily="34" charset="0"/>
                          <a:ea typeface="Times New Roman" panose="02020603050405020304" pitchFamily="18" charset="0"/>
                          <a:cs typeface="Times New Roman" panose="02020603050405020304" pitchFamily="18" charset="0"/>
                        </a:rPr>
                        <a:t> in </a:t>
                      </a:r>
                      <a:r>
                        <a:rPr lang="es-CO" sz="1800" dirty="0" err="1">
                          <a:effectLst/>
                          <a:latin typeface="Arial Narrow" panose="020B0606020202030204" pitchFamily="34" charset="0"/>
                          <a:ea typeface="Times New Roman" panose="02020603050405020304" pitchFamily="18" charset="0"/>
                          <a:cs typeface="Times New Roman" panose="02020603050405020304" pitchFamily="18" charset="0"/>
                        </a:rPr>
                        <a:t>coastal</a:t>
                      </a:r>
                      <a:r>
                        <a:rPr lang="es-CO" sz="180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s-CO" sz="1800" dirty="0" err="1">
                          <a:effectLst/>
                          <a:latin typeface="Arial Narrow" panose="020B0606020202030204" pitchFamily="34" charset="0"/>
                          <a:ea typeface="Times New Roman" panose="02020603050405020304" pitchFamily="18" charset="0"/>
                          <a:cs typeface="Times New Roman" panose="02020603050405020304" pitchFamily="18" charset="0"/>
                        </a:rPr>
                        <a:t>dynamics</a:t>
                      </a:r>
                      <a:endParaRPr lang="es-CO"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i="1">
                          <a:effectLst/>
                          <a:latin typeface="Arial Narrow" panose="020B0606020202030204" pitchFamily="34" charset="0"/>
                          <a:ea typeface="Times New Roman" panose="02020603050405020304" pitchFamily="18" charset="0"/>
                          <a:cs typeface="Times New Roman" panose="02020603050405020304" pitchFamily="18" charset="0"/>
                        </a:rPr>
                        <a:t>Orbicella faveolata</a:t>
                      </a:r>
                      <a:endParaRPr lang="es-CO" sz="18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dirty="0">
                          <a:effectLst/>
                          <a:latin typeface="Arial Narrow" panose="020B0606020202030204" pitchFamily="34" charset="0"/>
                          <a:ea typeface="Times New Roman" panose="02020603050405020304" pitchFamily="18" charset="0"/>
                          <a:cs typeface="Times New Roman" panose="02020603050405020304" pitchFamily="18" charset="0"/>
                        </a:rPr>
                        <a:t>1</a:t>
                      </a:r>
                      <a:endParaRPr lang="es-CO"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a:effectLst/>
                          <a:latin typeface="Arial Narrow" panose="020B0606020202030204" pitchFamily="34" charset="0"/>
                          <a:ea typeface="Times New Roman" panose="02020603050405020304" pitchFamily="18" charset="0"/>
                          <a:cs typeface="Times New Roman" panose="02020603050405020304" pitchFamily="18" charset="0"/>
                        </a:rPr>
                        <a:t>87,5</a:t>
                      </a:r>
                      <a:endParaRPr lang="es-CO" sz="18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930">
                <a:tc vMerge="1">
                  <a:txBody>
                    <a:bodyPr/>
                    <a:lstStyle/>
                    <a:p>
                      <a:endParaRPr lang="es-CO"/>
                    </a:p>
                  </a:txBody>
                  <a:tcPr/>
                </a:tc>
                <a:tc>
                  <a:txBody>
                    <a:bodyPr/>
                    <a:lstStyle/>
                    <a:p>
                      <a:pPr algn="ctr">
                        <a:lnSpc>
                          <a:spcPct val="107000"/>
                        </a:lnSpc>
                        <a:spcAft>
                          <a:spcPts val="0"/>
                        </a:spcAft>
                      </a:pPr>
                      <a:r>
                        <a:rPr lang="es-CO" sz="1800" i="1">
                          <a:effectLst/>
                          <a:latin typeface="Arial Narrow" panose="020B0606020202030204" pitchFamily="34" charset="0"/>
                          <a:ea typeface="Times New Roman" panose="02020603050405020304" pitchFamily="18" charset="0"/>
                          <a:cs typeface="Times New Roman" panose="02020603050405020304" pitchFamily="18" charset="0"/>
                        </a:rPr>
                        <a:t>Orbicella annularis</a:t>
                      </a:r>
                      <a:endParaRPr lang="es-CO" sz="18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dirty="0">
                          <a:effectLst/>
                          <a:latin typeface="Arial Narrow" panose="020B0606020202030204" pitchFamily="34" charset="0"/>
                          <a:ea typeface="Times New Roman" panose="02020603050405020304" pitchFamily="18" charset="0"/>
                          <a:cs typeface="Times New Roman" panose="02020603050405020304" pitchFamily="18" charset="0"/>
                        </a:rPr>
                        <a:t>11</a:t>
                      </a:r>
                      <a:endParaRPr lang="es-CO"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a:effectLst/>
                          <a:latin typeface="Arial Narrow" panose="020B0606020202030204" pitchFamily="34" charset="0"/>
                          <a:ea typeface="Times New Roman" panose="02020603050405020304" pitchFamily="18" charset="0"/>
                          <a:cs typeface="Times New Roman" panose="02020603050405020304" pitchFamily="18" charset="0"/>
                        </a:rPr>
                        <a:t>100</a:t>
                      </a:r>
                      <a:endParaRPr lang="es-CO" sz="18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998">
                <a:tc vMerge="1">
                  <a:txBody>
                    <a:bodyPr/>
                    <a:lstStyle/>
                    <a:p>
                      <a:endParaRPr lang="es-CO"/>
                    </a:p>
                  </a:txBody>
                  <a:tcPr/>
                </a:tc>
                <a:tc>
                  <a:txBody>
                    <a:bodyPr/>
                    <a:lstStyle/>
                    <a:p>
                      <a:pPr algn="ctr">
                        <a:lnSpc>
                          <a:spcPct val="107000"/>
                        </a:lnSpc>
                        <a:spcAft>
                          <a:spcPts val="0"/>
                        </a:spcAft>
                      </a:pPr>
                      <a:r>
                        <a:rPr lang="es-CO" sz="1800" i="1">
                          <a:effectLst/>
                          <a:latin typeface="Arial Narrow" panose="020B0606020202030204" pitchFamily="34" charset="0"/>
                          <a:ea typeface="Times New Roman" panose="02020603050405020304" pitchFamily="18" charset="0"/>
                          <a:cs typeface="Times New Roman" panose="02020603050405020304" pitchFamily="18" charset="0"/>
                        </a:rPr>
                        <a:t>Pseudodiploria strigosa</a:t>
                      </a:r>
                      <a:endParaRPr lang="es-CO" sz="18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dirty="0">
                          <a:effectLst/>
                          <a:latin typeface="Arial Narrow" panose="020B0606020202030204" pitchFamily="34" charset="0"/>
                          <a:ea typeface="Times New Roman" panose="02020603050405020304" pitchFamily="18" charset="0"/>
                          <a:cs typeface="Times New Roman" panose="02020603050405020304" pitchFamily="18" charset="0"/>
                        </a:rPr>
                        <a:t>4</a:t>
                      </a:r>
                      <a:endParaRPr lang="es-CO"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a:effectLst/>
                          <a:latin typeface="Arial Narrow" panose="020B0606020202030204" pitchFamily="34" charset="0"/>
                          <a:ea typeface="Times New Roman" panose="02020603050405020304" pitchFamily="18" charset="0"/>
                          <a:cs typeface="Times New Roman" panose="02020603050405020304" pitchFamily="18" charset="0"/>
                        </a:rPr>
                        <a:t>100</a:t>
                      </a:r>
                      <a:endParaRPr lang="es-CO" sz="18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998">
                <a:tc vMerge="1">
                  <a:txBody>
                    <a:bodyPr/>
                    <a:lstStyle/>
                    <a:p>
                      <a:endParaRPr lang="es-CO"/>
                    </a:p>
                  </a:txBody>
                  <a:tcPr/>
                </a:tc>
                <a:tc>
                  <a:txBody>
                    <a:bodyPr/>
                    <a:lstStyle/>
                    <a:p>
                      <a:pPr algn="ctr">
                        <a:lnSpc>
                          <a:spcPct val="107000"/>
                        </a:lnSpc>
                        <a:spcAft>
                          <a:spcPts val="0"/>
                        </a:spcAft>
                      </a:pPr>
                      <a:r>
                        <a:rPr lang="es-CO" sz="1800" i="1">
                          <a:effectLst/>
                          <a:latin typeface="Arial Narrow" panose="020B0606020202030204" pitchFamily="34" charset="0"/>
                          <a:ea typeface="Times New Roman" panose="02020603050405020304" pitchFamily="18" charset="0"/>
                          <a:cs typeface="Times New Roman" panose="02020603050405020304" pitchFamily="18" charset="0"/>
                        </a:rPr>
                        <a:t>Pseudodiploria strigosa</a:t>
                      </a:r>
                      <a:endParaRPr lang="es-CO" sz="18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dirty="0">
                          <a:effectLst/>
                          <a:latin typeface="Arial Narrow" panose="020B0606020202030204" pitchFamily="34" charset="0"/>
                          <a:ea typeface="Times New Roman" panose="02020603050405020304" pitchFamily="18" charset="0"/>
                          <a:cs typeface="Times New Roman" panose="02020603050405020304" pitchFamily="18" charset="0"/>
                        </a:rPr>
                        <a:t>3</a:t>
                      </a:r>
                      <a:endParaRPr lang="es-CO"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dirty="0">
                          <a:effectLst/>
                          <a:latin typeface="Arial Narrow" panose="020B0606020202030204" pitchFamily="34" charset="0"/>
                          <a:ea typeface="Times New Roman" panose="02020603050405020304" pitchFamily="18" charset="0"/>
                          <a:cs typeface="Times New Roman" panose="02020603050405020304" pitchFamily="18" charset="0"/>
                        </a:rPr>
                        <a:t>86,7</a:t>
                      </a:r>
                      <a:endParaRPr lang="es-CO"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998">
                <a:tc>
                  <a:txBody>
                    <a:bodyPr/>
                    <a:lstStyle/>
                    <a:p>
                      <a:pPr algn="ctr">
                        <a:lnSpc>
                          <a:spcPct val="107000"/>
                        </a:lnSpc>
                        <a:spcAft>
                          <a:spcPts val="0"/>
                        </a:spcAft>
                      </a:pPr>
                      <a:r>
                        <a:rPr lang="es-CO" sz="1800" dirty="0" smtClean="0">
                          <a:effectLst/>
                          <a:latin typeface="Arial Narrow" panose="020B0606020202030204" pitchFamily="34" charset="0"/>
                          <a:ea typeface="Calibri" panose="020F0502020204030204" pitchFamily="34" charset="0"/>
                          <a:cs typeface="Times New Roman" panose="02020603050405020304" pitchFamily="18" charset="0"/>
                        </a:rPr>
                        <a:t>Huracane</a:t>
                      </a:r>
                      <a:endParaRPr lang="es-CO"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i="1" dirty="0" err="1" smtClean="0">
                          <a:effectLst/>
                          <a:latin typeface="Arial Narrow" panose="020B0606020202030204" pitchFamily="34" charset="0"/>
                          <a:ea typeface="Calibri" panose="020F0502020204030204" pitchFamily="34" charset="0"/>
                          <a:cs typeface="Times New Roman" panose="02020603050405020304" pitchFamily="18" charset="0"/>
                        </a:rPr>
                        <a:t>Acropora</a:t>
                      </a:r>
                      <a:r>
                        <a:rPr lang="es-CO" sz="1800" i="1" dirty="0" smtClean="0">
                          <a:effectLst/>
                          <a:latin typeface="Arial Narrow" panose="020B0606020202030204" pitchFamily="34" charset="0"/>
                          <a:ea typeface="Calibri" panose="020F0502020204030204" pitchFamily="34" charset="0"/>
                          <a:cs typeface="Times New Roman" panose="02020603050405020304" pitchFamily="18" charset="0"/>
                        </a:rPr>
                        <a:t> </a:t>
                      </a:r>
                      <a:r>
                        <a:rPr lang="es-CO" sz="1800" i="1" dirty="0" err="1" smtClean="0">
                          <a:effectLst/>
                          <a:latin typeface="Arial Narrow" panose="020B0606020202030204" pitchFamily="34" charset="0"/>
                          <a:ea typeface="Calibri" panose="020F0502020204030204" pitchFamily="34" charset="0"/>
                          <a:cs typeface="Times New Roman" panose="02020603050405020304" pitchFamily="18" charset="0"/>
                        </a:rPr>
                        <a:t>palmata</a:t>
                      </a:r>
                      <a:endParaRPr lang="es-CO" sz="1800" i="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dirty="0" smtClean="0">
                          <a:effectLst/>
                          <a:latin typeface="Arial Narrow" panose="020B0606020202030204" pitchFamily="34" charset="0"/>
                          <a:ea typeface="Calibri" panose="020F0502020204030204" pitchFamily="34" charset="0"/>
                          <a:cs typeface="Times New Roman" panose="02020603050405020304" pitchFamily="18" charset="0"/>
                        </a:rPr>
                        <a:t>272</a:t>
                      </a:r>
                      <a:endParaRPr lang="es-CO"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dirty="0" smtClean="0">
                          <a:effectLst/>
                          <a:latin typeface="Arial Narrow" panose="020B0606020202030204" pitchFamily="34" charset="0"/>
                          <a:ea typeface="Calibri" panose="020F0502020204030204" pitchFamily="34" charset="0"/>
                          <a:cs typeface="Times New Roman" panose="02020603050405020304" pitchFamily="18" charset="0"/>
                        </a:rPr>
                        <a:t>80</a:t>
                      </a:r>
                      <a:endParaRPr lang="es-CO"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1" name="Imagen 20"/>
          <p:cNvPicPr>
            <a:picLocks noChangeAspect="1"/>
          </p:cNvPicPr>
          <p:nvPr/>
        </p:nvPicPr>
        <p:blipFill>
          <a:blip r:embed="rId4"/>
          <a:stretch>
            <a:fillRect/>
          </a:stretch>
        </p:blipFill>
        <p:spPr>
          <a:xfrm>
            <a:off x="10580646" y="5092150"/>
            <a:ext cx="10229836" cy="4445875"/>
          </a:xfrm>
          <a:prstGeom prst="rect">
            <a:avLst/>
          </a:prstGeom>
        </p:spPr>
      </p:pic>
      <p:pic>
        <p:nvPicPr>
          <p:cNvPr id="22" name="Imagen 21"/>
          <p:cNvPicPr>
            <a:picLocks noChangeAspect="1"/>
          </p:cNvPicPr>
          <p:nvPr/>
        </p:nvPicPr>
        <p:blipFill>
          <a:blip r:embed="rId5"/>
          <a:stretch>
            <a:fillRect/>
          </a:stretch>
        </p:blipFill>
        <p:spPr>
          <a:xfrm>
            <a:off x="10847693" y="11057993"/>
            <a:ext cx="10535932" cy="7088117"/>
          </a:xfrm>
          <a:prstGeom prst="rect">
            <a:avLst/>
          </a:prstGeom>
        </p:spPr>
      </p:pic>
      <p:graphicFrame>
        <p:nvGraphicFramePr>
          <p:cNvPr id="23" name="Tabla 22"/>
          <p:cNvGraphicFramePr>
            <a:graphicFrameLocks noGrp="1"/>
          </p:cNvGraphicFramePr>
          <p:nvPr>
            <p:extLst>
              <p:ext uri="{D42A27DB-BD31-4B8C-83A1-F6EECF244321}">
                <p14:modId xmlns:p14="http://schemas.microsoft.com/office/powerpoint/2010/main" val="2529238223"/>
              </p:ext>
            </p:extLst>
          </p:nvPr>
        </p:nvGraphicFramePr>
        <p:xfrm>
          <a:off x="10893446" y="18766580"/>
          <a:ext cx="9806676" cy="3521964"/>
        </p:xfrm>
        <a:graphic>
          <a:graphicData uri="http://schemas.openxmlformats.org/drawingml/2006/table">
            <a:tbl>
              <a:tblPr firstRow="1" firstCol="1" bandRow="1"/>
              <a:tblGrid>
                <a:gridCol w="2228409"/>
                <a:gridCol w="1949979"/>
                <a:gridCol w="2953359"/>
                <a:gridCol w="2674929"/>
              </a:tblGrid>
              <a:tr h="557688">
                <a:tc>
                  <a:txBody>
                    <a:bodyPr/>
                    <a:lstStyle/>
                    <a:p>
                      <a:pPr algn="ctr">
                        <a:lnSpc>
                          <a:spcPct val="107000"/>
                        </a:lnSpc>
                        <a:spcAft>
                          <a:spcPts val="0"/>
                        </a:spcAft>
                      </a:pPr>
                      <a:r>
                        <a:rPr lang="es-CO" sz="2000" b="1" i="1" dirty="0" smtClean="0">
                          <a:effectLst/>
                          <a:latin typeface="Arial Narrow" panose="020B0606020202030204" pitchFamily="34" charset="0"/>
                          <a:ea typeface="Calibri" panose="020F0502020204030204" pitchFamily="34" charset="0"/>
                          <a:cs typeface="Times New Roman" panose="02020603050405020304" pitchFamily="18" charset="0"/>
                        </a:rPr>
                        <a:t>MPA</a:t>
                      </a:r>
                      <a:endParaRPr lang="es-CO" sz="20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107000"/>
                        </a:lnSpc>
                        <a:spcAft>
                          <a:spcPts val="0"/>
                        </a:spcAft>
                      </a:pPr>
                      <a:r>
                        <a:rPr lang="es-CO" sz="1800" b="1" i="1" dirty="0" err="1">
                          <a:effectLst/>
                          <a:latin typeface="Arial Narrow" panose="020B0606020202030204" pitchFamily="34" charset="0"/>
                          <a:ea typeface="Calibri" panose="020F0502020204030204" pitchFamily="34" charset="0"/>
                          <a:cs typeface="Times New Roman" panose="02020603050405020304" pitchFamily="18" charset="0"/>
                        </a:rPr>
                        <a:t>Species</a:t>
                      </a:r>
                      <a:endParaRPr lang="es-CO" sz="18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107000"/>
                        </a:lnSpc>
                        <a:spcAft>
                          <a:spcPts val="0"/>
                        </a:spcAft>
                      </a:pPr>
                      <a:r>
                        <a:rPr lang="en-US" sz="1800" b="1" i="1" dirty="0">
                          <a:effectLst/>
                          <a:latin typeface="Arial Narrow" panose="020B0606020202030204" pitchFamily="34" charset="0"/>
                          <a:ea typeface="Calibri" panose="020F0502020204030204" pitchFamily="34" charset="0"/>
                          <a:cs typeface="Times New Roman" panose="02020603050405020304" pitchFamily="18" charset="0"/>
                        </a:rPr>
                        <a:t>Nursery-middle term (#colony;%survival)</a:t>
                      </a:r>
                      <a:endParaRPr lang="es-CO" sz="18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107000"/>
                        </a:lnSpc>
                        <a:spcAft>
                          <a:spcPts val="0"/>
                        </a:spcAft>
                      </a:pPr>
                      <a:r>
                        <a:rPr lang="en-US" sz="1800" b="1" i="1" dirty="0" err="1">
                          <a:effectLst/>
                          <a:latin typeface="Arial Narrow" panose="020B0606020202030204" pitchFamily="34" charset="0"/>
                          <a:ea typeface="Calibri" panose="020F0502020204030204" pitchFamily="34" charset="0"/>
                          <a:cs typeface="Times New Roman" panose="02020603050405020304" pitchFamily="18" charset="0"/>
                        </a:rPr>
                        <a:t>Trasplant</a:t>
                      </a:r>
                      <a:r>
                        <a:rPr lang="en-US" sz="1800" b="1" i="1" dirty="0">
                          <a:effectLst/>
                          <a:latin typeface="Arial Narrow" panose="020B0606020202030204" pitchFamily="34" charset="0"/>
                          <a:ea typeface="Calibri" panose="020F0502020204030204" pitchFamily="34" charset="0"/>
                          <a:cs typeface="Times New Roman" panose="02020603050405020304" pitchFamily="18" charset="0"/>
                        </a:rPr>
                        <a:t> –middle term</a:t>
                      </a:r>
                      <a:endParaRPr lang="es-CO" sz="1800" b="1" i="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800" b="1" i="1" dirty="0">
                          <a:effectLst/>
                          <a:latin typeface="Arial Narrow" panose="020B0606020202030204" pitchFamily="34" charset="0"/>
                          <a:ea typeface="Calibri" panose="020F0502020204030204" pitchFamily="34" charset="0"/>
                          <a:cs typeface="Times New Roman" panose="02020603050405020304" pitchFamily="18" charset="0"/>
                        </a:rPr>
                        <a:t>(#colony;%survival)</a:t>
                      </a:r>
                      <a:endParaRPr lang="es-CO" sz="18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r>
              <a:tr h="278845">
                <a:tc rowSpan="3">
                  <a:txBody>
                    <a:bodyPr/>
                    <a:lstStyle/>
                    <a:p>
                      <a:pPr algn="ctr">
                        <a:lnSpc>
                          <a:spcPct val="107000"/>
                        </a:lnSpc>
                        <a:spcAft>
                          <a:spcPts val="0"/>
                        </a:spcAft>
                      </a:pPr>
                      <a:r>
                        <a:rPr lang="en-US" sz="1800" b="1" i="1" dirty="0">
                          <a:effectLst/>
                          <a:latin typeface="Arial Narrow" panose="020B0606020202030204" pitchFamily="34" charset="0"/>
                          <a:ea typeface="Calibri" panose="020F0502020204030204" pitchFamily="34" charset="0"/>
                          <a:cs typeface="Times New Roman" panose="02020603050405020304" pitchFamily="18" charset="0"/>
                        </a:rPr>
                        <a:t>Old Providence Mac Bean Lagoon NNP</a:t>
                      </a:r>
                      <a:endParaRPr lang="es-CO" sz="18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n-US" sz="1800" i="1" dirty="0" smtClean="0">
                          <a:effectLst/>
                          <a:latin typeface="Arial Narrow" panose="020B0606020202030204" pitchFamily="34" charset="0"/>
                          <a:ea typeface="Calibri" panose="020F0502020204030204" pitchFamily="34" charset="0"/>
                          <a:cs typeface="Times New Roman" panose="02020603050405020304" pitchFamily="18" charset="0"/>
                        </a:rPr>
                        <a:t>A. </a:t>
                      </a:r>
                      <a:r>
                        <a:rPr lang="en-US" sz="1800" i="1" dirty="0" err="1">
                          <a:effectLst/>
                          <a:latin typeface="Arial Narrow" panose="020B0606020202030204" pitchFamily="34" charset="0"/>
                          <a:ea typeface="Calibri" panose="020F0502020204030204" pitchFamily="34" charset="0"/>
                          <a:cs typeface="Times New Roman" panose="02020603050405020304" pitchFamily="18" charset="0"/>
                        </a:rPr>
                        <a:t>cervicornis</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1100; ≥ 92%</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1.292;≥ 85%</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78845">
                <a:tc vMerge="1">
                  <a:txBody>
                    <a:bodyPr/>
                    <a:lstStyle/>
                    <a:p>
                      <a:endParaRPr lang="es-CO"/>
                    </a:p>
                  </a:txBody>
                  <a:tcPr/>
                </a:tc>
                <a:tc>
                  <a:txBody>
                    <a:bodyPr/>
                    <a:lstStyle/>
                    <a:p>
                      <a:pPr algn="ctr">
                        <a:lnSpc>
                          <a:spcPct val="107000"/>
                        </a:lnSpc>
                        <a:spcAft>
                          <a:spcPts val="0"/>
                        </a:spcAft>
                      </a:pPr>
                      <a:r>
                        <a:rPr lang="en-US" sz="1800" i="1" dirty="0" smtClean="0">
                          <a:effectLst/>
                          <a:latin typeface="Arial Narrow" panose="020B0606020202030204" pitchFamily="34" charset="0"/>
                          <a:ea typeface="Calibri" panose="020F0502020204030204" pitchFamily="34" charset="0"/>
                          <a:cs typeface="Times New Roman" panose="02020603050405020304" pitchFamily="18" charset="0"/>
                        </a:rPr>
                        <a:t>A. </a:t>
                      </a:r>
                      <a:r>
                        <a:rPr lang="en-US" sz="1800" i="1" dirty="0" err="1">
                          <a:effectLst/>
                          <a:latin typeface="Arial Narrow" panose="020B0606020202030204" pitchFamily="34" charset="0"/>
                          <a:ea typeface="Calibri" panose="020F0502020204030204" pitchFamily="34" charset="0"/>
                          <a:cs typeface="Times New Roman" panose="02020603050405020304" pitchFamily="18" charset="0"/>
                        </a:rPr>
                        <a:t>palmata</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500; ≥ 98%</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n-US" sz="1800">
                          <a:effectLst/>
                          <a:latin typeface="Arial Narrow" panose="020B0606020202030204" pitchFamily="34" charset="0"/>
                          <a:ea typeface="Calibri" panose="020F0502020204030204" pitchFamily="34" charset="0"/>
                          <a:cs typeface="Times New Roman" panose="02020603050405020304" pitchFamily="18" charset="0"/>
                        </a:rPr>
                        <a:t>400; ≥ 80%</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78845">
                <a:tc vMerge="1">
                  <a:txBody>
                    <a:bodyPr/>
                    <a:lstStyle/>
                    <a:p>
                      <a:endParaRPr lang="es-CO"/>
                    </a:p>
                  </a:txBody>
                  <a:tcPr/>
                </a:tc>
                <a:tc>
                  <a:txBody>
                    <a:bodyPr/>
                    <a:lstStyle/>
                    <a:p>
                      <a:pPr algn="ctr">
                        <a:lnSpc>
                          <a:spcPct val="107000"/>
                        </a:lnSpc>
                        <a:spcAft>
                          <a:spcPts val="0"/>
                        </a:spcAft>
                      </a:pPr>
                      <a:r>
                        <a:rPr lang="en-US" sz="1800" i="1" dirty="0" smtClean="0">
                          <a:effectLst/>
                          <a:latin typeface="Arial Narrow" panose="020B0606020202030204" pitchFamily="34" charset="0"/>
                          <a:ea typeface="Calibri" panose="020F0502020204030204" pitchFamily="34" charset="0"/>
                          <a:cs typeface="Times New Roman" panose="02020603050405020304" pitchFamily="18" charset="0"/>
                        </a:rPr>
                        <a:t>A. </a:t>
                      </a:r>
                      <a:r>
                        <a:rPr lang="en-US" sz="1800" i="1" dirty="0" err="1">
                          <a:effectLst/>
                          <a:latin typeface="Arial Narrow" panose="020B0606020202030204" pitchFamily="34" charset="0"/>
                          <a:ea typeface="Calibri" panose="020F0502020204030204" pitchFamily="34" charset="0"/>
                          <a:cs typeface="Times New Roman" panose="02020603050405020304" pitchFamily="18" charset="0"/>
                        </a:rPr>
                        <a:t>prolifera</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181; ≥ 98%</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181; 100%</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78845">
                <a:tc rowSpan="3">
                  <a:txBody>
                    <a:bodyPr/>
                    <a:lstStyle/>
                    <a:p>
                      <a:pPr algn="ctr">
                        <a:lnSpc>
                          <a:spcPct val="107000"/>
                        </a:lnSpc>
                        <a:spcAft>
                          <a:spcPts val="0"/>
                        </a:spcAft>
                      </a:pPr>
                      <a:r>
                        <a:rPr lang="en-US" sz="1800" b="1" i="1" dirty="0" err="1">
                          <a:effectLst/>
                          <a:latin typeface="Arial Narrow" panose="020B0606020202030204" pitchFamily="34" charset="0"/>
                          <a:ea typeface="Calibri" panose="020F0502020204030204" pitchFamily="34" charset="0"/>
                          <a:cs typeface="Times New Roman" panose="02020603050405020304" pitchFamily="18" charset="0"/>
                        </a:rPr>
                        <a:t>Tayrona</a:t>
                      </a:r>
                      <a:r>
                        <a:rPr lang="en-US" sz="1800" b="1" i="1" dirty="0">
                          <a:effectLst/>
                          <a:latin typeface="Arial Narrow" panose="020B0606020202030204" pitchFamily="34" charset="0"/>
                          <a:ea typeface="Calibri" panose="020F0502020204030204" pitchFamily="34" charset="0"/>
                          <a:cs typeface="Times New Roman" panose="02020603050405020304" pitchFamily="18" charset="0"/>
                        </a:rPr>
                        <a:t> NNP</a:t>
                      </a:r>
                      <a:endParaRPr lang="es-CO" sz="18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Aft>
                          <a:spcPts val="0"/>
                        </a:spcAft>
                      </a:pPr>
                      <a:r>
                        <a:rPr lang="en-US" sz="1800" i="1" dirty="0" smtClean="0">
                          <a:effectLst/>
                          <a:latin typeface="Arial Narrow" panose="020B0606020202030204" pitchFamily="34" charset="0"/>
                          <a:ea typeface="Calibri" panose="020F0502020204030204" pitchFamily="34" charset="0"/>
                          <a:cs typeface="Times New Roman" panose="02020603050405020304" pitchFamily="18" charset="0"/>
                        </a:rPr>
                        <a:t>A. </a:t>
                      </a:r>
                      <a:r>
                        <a:rPr lang="en-US" sz="1800" i="1" dirty="0" err="1">
                          <a:effectLst/>
                          <a:latin typeface="Arial Narrow" panose="020B0606020202030204" pitchFamily="34" charset="0"/>
                          <a:ea typeface="Calibri" panose="020F0502020204030204" pitchFamily="34" charset="0"/>
                          <a:cs typeface="Times New Roman" panose="02020603050405020304" pitchFamily="18" charset="0"/>
                        </a:rPr>
                        <a:t>cervicornis</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351; ≥ 90%</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34;≥ 65%</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278845">
                <a:tc vMerge="1">
                  <a:txBody>
                    <a:bodyPr/>
                    <a:lstStyle/>
                    <a:p>
                      <a:endParaRPr lang="es-CO"/>
                    </a:p>
                  </a:txBody>
                  <a:tcPr/>
                </a:tc>
                <a:tc>
                  <a:txBody>
                    <a:bodyPr/>
                    <a:lstStyle/>
                    <a:p>
                      <a:pPr algn="ctr">
                        <a:lnSpc>
                          <a:spcPct val="107000"/>
                        </a:lnSpc>
                        <a:spcAft>
                          <a:spcPts val="0"/>
                        </a:spcAft>
                      </a:pPr>
                      <a:r>
                        <a:rPr lang="en-US" sz="1800" i="1" dirty="0" smtClean="0">
                          <a:effectLst/>
                          <a:latin typeface="Arial Narrow" panose="020B0606020202030204" pitchFamily="34" charset="0"/>
                          <a:ea typeface="Calibri" panose="020F0502020204030204" pitchFamily="34" charset="0"/>
                          <a:cs typeface="Times New Roman" panose="02020603050405020304" pitchFamily="18" charset="0"/>
                        </a:rPr>
                        <a:t>A. </a:t>
                      </a:r>
                      <a:r>
                        <a:rPr lang="en-US" sz="1800" i="1" dirty="0" err="1">
                          <a:effectLst/>
                          <a:latin typeface="Arial Narrow" panose="020B0606020202030204" pitchFamily="34" charset="0"/>
                          <a:ea typeface="Calibri" panose="020F0502020204030204" pitchFamily="34" charset="0"/>
                          <a:cs typeface="Times New Roman" panose="02020603050405020304" pitchFamily="18" charset="0"/>
                        </a:rPr>
                        <a:t>palmata</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248; ≥ 50%</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Aft>
                          <a:spcPts val="0"/>
                        </a:spcAft>
                      </a:pPr>
                      <a:r>
                        <a:rPr lang="en-US" sz="1800">
                          <a:effectLst/>
                          <a:latin typeface="Arial Narrow" panose="020B0606020202030204" pitchFamily="34" charset="0"/>
                          <a:ea typeface="Calibri" panose="020F0502020204030204" pitchFamily="34" charset="0"/>
                          <a:cs typeface="Times New Roman" panose="02020603050405020304" pitchFamily="18" charset="0"/>
                        </a:rPr>
                        <a:t>85; ≥ 70%</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278845">
                <a:tc vMerge="1">
                  <a:txBody>
                    <a:bodyPr/>
                    <a:lstStyle/>
                    <a:p>
                      <a:endParaRPr lang="es-CO"/>
                    </a:p>
                  </a:txBody>
                  <a:tcPr/>
                </a:tc>
                <a:tc>
                  <a:txBody>
                    <a:bodyPr/>
                    <a:lstStyle/>
                    <a:p>
                      <a:pPr algn="ctr">
                        <a:lnSpc>
                          <a:spcPct val="107000"/>
                        </a:lnSpc>
                        <a:spcAft>
                          <a:spcPts val="0"/>
                        </a:spcAft>
                      </a:pPr>
                      <a:r>
                        <a:rPr lang="en-US" sz="1800" i="1" dirty="0" smtClean="0">
                          <a:effectLst/>
                          <a:latin typeface="Arial Narrow" panose="020B0606020202030204" pitchFamily="34" charset="0"/>
                          <a:ea typeface="Calibri" panose="020F0502020204030204" pitchFamily="34" charset="0"/>
                          <a:cs typeface="Times New Roman" panose="02020603050405020304" pitchFamily="18" charset="0"/>
                        </a:rPr>
                        <a:t>P. </a:t>
                      </a:r>
                      <a:r>
                        <a:rPr lang="en-US" sz="1800" i="1" dirty="0" err="1">
                          <a:effectLst/>
                          <a:latin typeface="Arial Narrow" panose="020B0606020202030204" pitchFamily="34" charset="0"/>
                          <a:ea typeface="Calibri" panose="020F0502020204030204" pitchFamily="34" charset="0"/>
                          <a:cs typeface="Times New Roman" panose="02020603050405020304" pitchFamily="18" charset="0"/>
                        </a:rPr>
                        <a:t>porites</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46; ≥ 100%</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76; 100%</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278845">
                <a:tc rowSpan="4">
                  <a:txBody>
                    <a:bodyPr/>
                    <a:lstStyle/>
                    <a:p>
                      <a:pPr algn="ctr">
                        <a:lnSpc>
                          <a:spcPct val="107000"/>
                        </a:lnSpc>
                        <a:spcAft>
                          <a:spcPts val="0"/>
                        </a:spcAft>
                      </a:pPr>
                      <a:r>
                        <a:rPr lang="es-CO" sz="1800" b="1" i="1" dirty="0">
                          <a:effectLst/>
                          <a:latin typeface="Arial Narrow" panose="020B0606020202030204" pitchFamily="34" charset="0"/>
                          <a:ea typeface="Calibri" panose="020F0502020204030204" pitchFamily="34" charset="0"/>
                          <a:cs typeface="Times New Roman" panose="02020603050405020304" pitchFamily="18" charset="0"/>
                        </a:rPr>
                        <a:t>Los corales del Rosario y San Bernardo NNP</a:t>
                      </a:r>
                      <a:endParaRPr lang="es-CO" sz="18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07000"/>
                        </a:lnSpc>
                        <a:spcAft>
                          <a:spcPts val="0"/>
                        </a:spcAft>
                      </a:pPr>
                      <a:r>
                        <a:rPr lang="en-US" sz="1800" i="1" dirty="0" smtClean="0">
                          <a:effectLst/>
                          <a:latin typeface="Arial Narrow" panose="020B0606020202030204" pitchFamily="34" charset="0"/>
                          <a:ea typeface="Calibri" panose="020F0502020204030204" pitchFamily="34" charset="0"/>
                          <a:cs typeface="Times New Roman" panose="02020603050405020304" pitchFamily="18" charset="0"/>
                        </a:rPr>
                        <a:t>A. </a:t>
                      </a:r>
                      <a:r>
                        <a:rPr lang="en-US" sz="1800" i="1" dirty="0" err="1">
                          <a:effectLst/>
                          <a:latin typeface="Arial Narrow" panose="020B0606020202030204" pitchFamily="34" charset="0"/>
                          <a:ea typeface="Calibri" panose="020F0502020204030204" pitchFamily="34" charset="0"/>
                          <a:cs typeface="Times New Roman" panose="02020603050405020304" pitchFamily="18" charset="0"/>
                        </a:rPr>
                        <a:t>cervicornis</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07000"/>
                        </a:lnSpc>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1050; ≥ 96,1%</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07000"/>
                        </a:lnSpc>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1.009; ≥ 70%</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r>
              <a:tr h="278845">
                <a:tc vMerge="1">
                  <a:txBody>
                    <a:bodyPr/>
                    <a:lstStyle/>
                    <a:p>
                      <a:endParaRPr lang="es-CO"/>
                    </a:p>
                  </a:txBody>
                  <a:tcPr/>
                </a:tc>
                <a:tc>
                  <a:txBody>
                    <a:bodyPr/>
                    <a:lstStyle/>
                    <a:p>
                      <a:pPr algn="ctr">
                        <a:lnSpc>
                          <a:spcPct val="107000"/>
                        </a:lnSpc>
                        <a:spcAft>
                          <a:spcPts val="0"/>
                        </a:spcAft>
                      </a:pPr>
                      <a:r>
                        <a:rPr lang="en-US" sz="1800" i="1" dirty="0" smtClean="0">
                          <a:effectLst/>
                          <a:latin typeface="Arial Narrow" panose="020B0606020202030204" pitchFamily="34" charset="0"/>
                          <a:ea typeface="Calibri" panose="020F0502020204030204" pitchFamily="34" charset="0"/>
                          <a:cs typeface="Times New Roman" panose="02020603050405020304" pitchFamily="18" charset="0"/>
                        </a:rPr>
                        <a:t>A. </a:t>
                      </a:r>
                      <a:r>
                        <a:rPr lang="en-US" sz="1800" i="1" dirty="0" err="1">
                          <a:effectLst/>
                          <a:latin typeface="Arial Narrow" panose="020B0606020202030204" pitchFamily="34" charset="0"/>
                          <a:ea typeface="Calibri" panose="020F0502020204030204" pitchFamily="34" charset="0"/>
                          <a:cs typeface="Times New Roman" panose="02020603050405020304" pitchFamily="18" charset="0"/>
                        </a:rPr>
                        <a:t>palmata</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07000"/>
                        </a:lnSpc>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340; ≥ 92,4%</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07000"/>
                        </a:lnSpc>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314; ≥ 70%</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r>
              <a:tr h="278845">
                <a:tc vMerge="1">
                  <a:txBody>
                    <a:bodyPr/>
                    <a:lstStyle/>
                    <a:p>
                      <a:endParaRPr lang="es-CO"/>
                    </a:p>
                  </a:txBody>
                  <a:tcPr/>
                </a:tc>
                <a:tc>
                  <a:txBody>
                    <a:bodyPr/>
                    <a:lstStyle/>
                    <a:p>
                      <a:pPr algn="ctr">
                        <a:lnSpc>
                          <a:spcPct val="107000"/>
                        </a:lnSpc>
                        <a:spcAft>
                          <a:spcPts val="0"/>
                        </a:spcAft>
                      </a:pPr>
                      <a:r>
                        <a:rPr lang="en-US" sz="1800" i="1" dirty="0" smtClean="0">
                          <a:effectLst/>
                          <a:latin typeface="Arial Narrow" panose="020B0606020202030204" pitchFamily="34" charset="0"/>
                          <a:ea typeface="Calibri" panose="020F0502020204030204" pitchFamily="34" charset="0"/>
                          <a:cs typeface="Times New Roman" panose="02020603050405020304" pitchFamily="18" charset="0"/>
                        </a:rPr>
                        <a:t>P. </a:t>
                      </a:r>
                      <a:r>
                        <a:rPr lang="en-US" sz="1800" i="1" dirty="0" err="1">
                          <a:effectLst/>
                          <a:latin typeface="Arial Narrow" panose="020B0606020202030204" pitchFamily="34" charset="0"/>
                          <a:ea typeface="Calibri" panose="020F0502020204030204" pitchFamily="34" charset="0"/>
                          <a:cs typeface="Times New Roman" panose="02020603050405020304" pitchFamily="18" charset="0"/>
                        </a:rPr>
                        <a:t>furcata</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07000"/>
                        </a:lnSpc>
                        <a:spcAft>
                          <a:spcPts val="0"/>
                        </a:spcAft>
                      </a:pPr>
                      <a:r>
                        <a:rPr lang="en-US" sz="1800">
                          <a:effectLst/>
                          <a:latin typeface="Arial Narrow" panose="020B0606020202030204" pitchFamily="34" charset="0"/>
                          <a:ea typeface="Calibri" panose="020F0502020204030204" pitchFamily="34" charset="0"/>
                          <a:cs typeface="Times New Roman" panose="02020603050405020304" pitchFamily="18" charset="0"/>
                        </a:rPr>
                        <a:t>79; 100%</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07000"/>
                        </a:lnSpc>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79; ≥ 60%</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r>
              <a:tr h="278845">
                <a:tc vMerge="1">
                  <a:txBody>
                    <a:bodyPr/>
                    <a:lstStyle/>
                    <a:p>
                      <a:endParaRPr lang="es-CO"/>
                    </a:p>
                  </a:txBody>
                  <a:tcPr/>
                </a:tc>
                <a:tc>
                  <a:txBody>
                    <a:bodyPr/>
                    <a:lstStyle/>
                    <a:p>
                      <a:pPr algn="ctr">
                        <a:lnSpc>
                          <a:spcPct val="107000"/>
                        </a:lnSpc>
                        <a:spcAft>
                          <a:spcPts val="0"/>
                        </a:spcAft>
                      </a:pPr>
                      <a:r>
                        <a:rPr lang="en-US" sz="1800" dirty="0" smtClean="0">
                          <a:effectLst/>
                          <a:latin typeface="Arial Narrow" panose="020B0606020202030204" pitchFamily="34" charset="0"/>
                          <a:ea typeface="Calibri" panose="020F0502020204030204" pitchFamily="34" charset="0"/>
                          <a:cs typeface="Times New Roman" panose="02020603050405020304" pitchFamily="18" charset="0"/>
                        </a:rPr>
                        <a:t>P.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astreoides</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07000"/>
                        </a:lnSpc>
                        <a:spcAft>
                          <a:spcPts val="0"/>
                        </a:spcAft>
                      </a:pPr>
                      <a:r>
                        <a:rPr lang="en-US" sz="1800">
                          <a:effectLst/>
                          <a:latin typeface="Arial Narrow" panose="020B0606020202030204" pitchFamily="34" charset="0"/>
                          <a:ea typeface="Calibri" panose="020F0502020204030204" pitchFamily="34" charset="0"/>
                          <a:cs typeface="Times New Roman" panose="02020603050405020304" pitchFamily="18" charset="0"/>
                        </a:rPr>
                        <a:t>19; 100%</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07000"/>
                        </a:lnSpc>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19; ≥ 50%</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r>
            </a:tbl>
          </a:graphicData>
        </a:graphic>
      </p:graphicFrame>
      <p:pic>
        <p:nvPicPr>
          <p:cNvPr id="28" name="Imagen 27" descr="Logo Parques 300 DPI"/>
          <p:cNvPicPr/>
          <p:nvPr/>
        </p:nvPicPr>
        <p:blipFill>
          <a:blip r:embed="rId6" cstate="print"/>
          <a:srcRect/>
          <a:stretch>
            <a:fillRect/>
          </a:stretch>
        </p:blipFill>
        <p:spPr>
          <a:xfrm>
            <a:off x="866003" y="2023564"/>
            <a:ext cx="2445303" cy="3242808"/>
          </a:xfrm>
          <a:prstGeom prst="rect">
            <a:avLst/>
          </a:prstGeom>
          <a:noFill/>
          <a:ln>
            <a:noFill/>
            <a:prstDash/>
          </a:ln>
        </p:spPr>
      </p:pic>
      <p:pic>
        <p:nvPicPr>
          <p:cNvPr id="24" name="Imagen 23"/>
          <p:cNvPicPr>
            <a:picLocks noChangeAspect="1"/>
          </p:cNvPicPr>
          <p:nvPr/>
        </p:nvPicPr>
        <p:blipFill>
          <a:blip r:embed="rId7"/>
          <a:stretch>
            <a:fillRect/>
          </a:stretch>
        </p:blipFill>
        <p:spPr>
          <a:xfrm>
            <a:off x="17565712" y="2872340"/>
            <a:ext cx="2979566" cy="2138189"/>
          </a:xfrm>
          <a:prstGeom prst="rect">
            <a:avLst/>
          </a:prstGeom>
        </p:spPr>
      </p:pic>
      <p:sp>
        <p:nvSpPr>
          <p:cNvPr id="12" name="11 CuadroTexto"/>
          <p:cNvSpPr txBox="1"/>
          <p:nvPr/>
        </p:nvSpPr>
        <p:spPr>
          <a:xfrm>
            <a:off x="1308538" y="25098702"/>
            <a:ext cx="2081048" cy="2308324"/>
          </a:xfrm>
          <a:prstGeom prst="rect">
            <a:avLst/>
          </a:prstGeom>
          <a:noFill/>
        </p:spPr>
        <p:txBody>
          <a:bodyPr wrap="square" rtlCol="0">
            <a:spAutoFit/>
          </a:bodyPr>
          <a:lstStyle/>
          <a:p>
            <a:pPr algn="just"/>
            <a:r>
              <a:rPr lang="en-US" sz="1600" b="1" i="1" dirty="0" smtClean="0">
                <a:latin typeface="Arial Narrow" panose="020B0606020202030204" pitchFamily="34" charset="0"/>
                <a:ea typeface="Calibri" panose="020F0502020204030204" pitchFamily="34" charset="0"/>
                <a:cs typeface="Times New Roman" panose="02020603050405020304" pitchFamily="18" charset="0"/>
              </a:rPr>
              <a:t>Table 1. </a:t>
            </a:r>
            <a:r>
              <a:rPr lang="en-US" sz="1600" i="1" dirty="0" smtClean="0">
                <a:latin typeface="Arial Narrow" panose="020B0606020202030204" pitchFamily="34" charset="0"/>
                <a:ea typeface="Calibri" panose="020F0502020204030204" pitchFamily="34" charset="0"/>
                <a:cs typeface="Arial" panose="020B0604020202020204" pitchFamily="34" charset="0"/>
              </a:rPr>
              <a:t>Survival and number of colonies of coral salvage activities in marine protected areas for different species in short-term   restoration strategies since 2013 until 2016.</a:t>
            </a:r>
            <a:endParaRPr lang="en-US" sz="2400" dirty="0" smtClean="0">
              <a:solidFill>
                <a:srgbClr val="212121"/>
              </a:solidFill>
              <a:latin typeface="Arial Narrow" panose="020B0606020202030204" pitchFamily="34" charset="0"/>
              <a:ea typeface="Calibri" panose="020F0502020204030204" pitchFamily="34" charset="0"/>
              <a:cs typeface="Times New Roman" panose="02020603050405020304" pitchFamily="18" charset="0"/>
            </a:endParaRPr>
          </a:p>
          <a:p>
            <a:endParaRPr lang="es-CO" sz="1600" dirty="0"/>
          </a:p>
        </p:txBody>
      </p:sp>
    </p:spTree>
    <p:extLst>
      <p:ext uri="{BB962C8B-B14F-4D97-AF65-F5344CB8AC3E}">
        <p14:creationId xmlns:p14="http://schemas.microsoft.com/office/powerpoint/2010/main" val="240116559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239</TotalTime>
  <Words>755</Words>
  <Application>Microsoft Office PowerPoint</Application>
  <PresentationFormat>Personalizado</PresentationFormat>
  <Paragraphs>182</Paragraphs>
  <Slides>1</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vt:i4>
      </vt:variant>
    </vt:vector>
  </HeadingPairs>
  <TitlesOfParts>
    <vt:vector size="7" baseType="lpstr">
      <vt:lpstr>Arial</vt:lpstr>
      <vt:lpstr>Arial Narrow</vt:lpstr>
      <vt:lpstr>Calibri</vt:lpstr>
      <vt:lpstr>Calibri Light</vt:lpstr>
      <vt:lpstr>Times New Roman</vt:lpstr>
      <vt:lpstr>Tema de Office</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LUDOVICA RODRIGUEZ</dc:creator>
  <cp:lastModifiedBy>DTCA</cp:lastModifiedBy>
  <cp:revision>34</cp:revision>
  <dcterms:created xsi:type="dcterms:W3CDTF">2017-08-29T06:43:54Z</dcterms:created>
  <dcterms:modified xsi:type="dcterms:W3CDTF">2017-08-31T21:52:12Z</dcterms:modified>
</cp:coreProperties>
</file>