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80" r:id="rId2"/>
    <p:sldId id="302" r:id="rId3"/>
    <p:sldId id="435" r:id="rId4"/>
    <p:sldId id="466" r:id="rId5"/>
    <p:sldId id="483" r:id="rId6"/>
    <p:sldId id="494" r:id="rId7"/>
    <p:sldId id="487" r:id="rId8"/>
    <p:sldId id="479" r:id="rId9"/>
    <p:sldId id="491" r:id="rId10"/>
    <p:sldId id="492" r:id="rId11"/>
    <p:sldId id="493" r:id="rId12"/>
    <p:sldId id="485" r:id="rId13"/>
    <p:sldId id="486" r:id="rId14"/>
    <p:sldId id="495" r:id="rId15"/>
    <p:sldId id="496" r:id="rId16"/>
    <p:sldId id="498" r:id="rId17"/>
    <p:sldId id="481" r:id="rId18"/>
    <p:sldId id="334" r:id="rId19"/>
  </p:sldIdLst>
  <p:sldSz cx="9144000" cy="6858000" type="screen4x3"/>
  <p:notesSz cx="6797675" cy="99282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CAA"/>
    <a:srgbClr val="FF0066"/>
    <a:srgbClr val="92D050"/>
    <a:srgbClr val="042F8E"/>
    <a:srgbClr val="992D7A"/>
    <a:srgbClr val="96CC76"/>
    <a:srgbClr val="74B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19" autoAdjust="0"/>
    <p:restoredTop sz="89840" autoAdjust="0"/>
  </p:normalViewPr>
  <p:slideViewPr>
    <p:cSldViewPr>
      <p:cViewPr varScale="1">
        <p:scale>
          <a:sx n="79" d="100"/>
          <a:sy n="79" d="100"/>
        </p:scale>
        <p:origin x="15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CO"/>
              <a:t>07/06/2017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51B5B4-FB44-46A9-AB5C-8E069E1DE01A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182246796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CO"/>
              <a:t>07/06/2017</a:t>
            </a:r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949A0FF-D518-40D5-82EE-87E58464ABB6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359065954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O" altLang="es-ES" dirty="0" smtClean="0"/>
              <a:t>Esta presentación la realizaría la Directora Territorial pero ella está ahora en el salón XXXX</a:t>
            </a:r>
          </a:p>
          <a:p>
            <a:pPr eaLnBrk="1" hangingPunct="1">
              <a:spcBef>
                <a:spcPct val="0"/>
              </a:spcBef>
            </a:pPr>
            <a:r>
              <a:rPr lang="es-CO" altLang="es-ES" dirty="0" smtClean="0"/>
              <a:t>Mi nombre es Milena </a:t>
            </a:r>
            <a:r>
              <a:rPr lang="es-CO" altLang="es-ES" dirty="0" err="1" smtClean="0"/>
              <a:t>Marrugo</a:t>
            </a:r>
            <a:r>
              <a:rPr lang="es-CO" altLang="es-ES" dirty="0" smtClean="0"/>
              <a:t>, soy la Profesional del </a:t>
            </a:r>
            <a:r>
              <a:rPr lang="es-CO" altLang="es-ES" dirty="0" err="1" smtClean="0"/>
              <a:t>PNNCdP</a:t>
            </a:r>
            <a:r>
              <a:rPr lang="es-CO" altLang="es-ES" dirty="0" smtClean="0"/>
              <a:t> y haré la presentación en su nombre.</a:t>
            </a: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4BDB6E-13AB-48BE-91B7-34033B1E56D0}" type="slidenum">
              <a:rPr lang="es-CO" altLang="es-ES" smtClean="0"/>
              <a:pPr/>
              <a:t>1</a:t>
            </a:fld>
            <a:endParaRPr lang="es-CO" altLang="es-ES" smtClean="0"/>
          </a:p>
        </p:txBody>
      </p:sp>
      <p:sp>
        <p:nvSpPr>
          <p:cNvPr id="21509" name="4 Marcador de fecha"/>
          <p:cNvSpPr>
            <a:spLocks noGrp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s-ES" smtClean="0"/>
              <a:t>25/04/2017</a:t>
            </a:r>
          </a:p>
        </p:txBody>
      </p:sp>
    </p:spTree>
    <p:extLst>
      <p:ext uri="{BB962C8B-B14F-4D97-AF65-F5344CB8AC3E}">
        <p14:creationId xmlns:p14="http://schemas.microsoft.com/office/powerpoint/2010/main" val="1892020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767" y="4715907"/>
            <a:ext cx="5788178" cy="4782859"/>
          </a:xfrm>
        </p:spPr>
        <p:txBody>
          <a:bodyPr/>
          <a:lstStyle/>
          <a:p>
            <a:r>
              <a:rPr lang="es-ES" dirty="0"/>
              <a:t> 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CO" sz="1200" dirty="0" err="1" smtClean="0">
                <a:latin typeface="Arial" pitchFamily="34" charset="0"/>
                <a:cs typeface="Arial" pitchFamily="34" charset="0"/>
              </a:rPr>
              <a:t>etno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-educación esta  incluida como un capítulo especifico  en el Documento de Educación Ambiental de la DTCA., plantea la  articulación   y  contextualización en las 9 áreas  del Caribe  que tienen  comunidades indígenas,  al igual que </a:t>
            </a:r>
            <a:r>
              <a:rPr lang="es-CO" sz="1200" dirty="0" err="1" smtClean="0">
                <a:latin typeface="Arial" pitchFamily="34" charset="0"/>
                <a:cs typeface="Arial" pitchFamily="34" charset="0"/>
              </a:rPr>
              <a:t>afrocolombianos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CO" sz="1200" dirty="0" smtClean="0">
                <a:latin typeface="Arial" pitchFamily="34" charset="0"/>
                <a:cs typeface="Arial" pitchFamily="34" charset="0"/>
              </a:rPr>
              <a:t>El  enfoque  para la formulación de  los modelos </a:t>
            </a:r>
            <a:r>
              <a:rPr lang="es-CO" sz="1200" dirty="0" err="1" smtClean="0">
                <a:latin typeface="Arial" pitchFamily="34" charset="0"/>
                <a:cs typeface="Arial" pitchFamily="34" charset="0"/>
              </a:rPr>
              <a:t>etno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-educativos   es la </a:t>
            </a:r>
            <a:r>
              <a:rPr lang="es-CO" sz="1200" u="sng" dirty="0" smtClean="0">
                <a:latin typeface="Arial" pitchFamily="34" charset="0"/>
                <a:cs typeface="Arial" pitchFamily="34" charset="0"/>
              </a:rPr>
              <a:t>reafirmación  d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e la culturas propias.  </a:t>
            </a:r>
            <a:r>
              <a:rPr lang="es-ES" dirty="0" smtClean="0"/>
              <a:t> </a:t>
            </a:r>
            <a:r>
              <a:rPr lang="es-ES" u="sng" dirty="0" smtClean="0"/>
              <a:t>Reafirmació</a:t>
            </a:r>
            <a:r>
              <a:rPr lang="es-ES" dirty="0" smtClean="0"/>
              <a:t>n implica certeza de su conocimiento ancestral como “hermanitos mayores” en post de la conservación de la Madre  en su cosmovisión. </a:t>
            </a:r>
          </a:p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kogui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basan su estilo de vida en la creencia de una «Gran Madre» (</a:t>
            </a:r>
            <a:r>
              <a:rPr lang="es-CO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Jaba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su figura creadora, de quien creen es la fuerza de la naturaleza, que les provee guía</a:t>
            </a:r>
            <a:endParaRPr lang="es-ES" dirty="0" smtClean="0"/>
          </a:p>
          <a:p>
            <a:r>
              <a:rPr lang="es-CO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Sierra Nevada “es el cordón umbilical que une el origen y el presente, lo espiritual y el material, es la unión con la Madre”</a:t>
            </a:r>
          </a:p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arhuacos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 un pueblo profundamente espiritual y conocedor de su propia filosofía, que tiene un carácter globalizante. Creen en la existencia de un Creador y Gran Padre, </a:t>
            </a:r>
            <a:r>
              <a:rPr lang="es-CO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Kakü</a:t>
            </a:r>
            <a:r>
              <a:rPr lang="es-CO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Serankua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del cual provinieron los primeros dioses y seres materiales, otros padres como el sol y los nevados y otras madres como la Tierra y la Luna. Consideran a la Sierra como el corazón del mundo, desde el cual se originó en las diferentes piedras.</a:t>
            </a:r>
            <a:endParaRPr lang="es-CO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 </a:t>
            </a:r>
            <a:r>
              <a:rPr lang="es-CO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Mamos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actúan para ayudar a la Gran Madre a proteger la tierra.</a:t>
            </a:r>
          </a:p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la Sierra las lagunas de los páramos son el corazón; </a:t>
            </a:r>
            <a:r>
              <a:rPr lang="es-CO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ríos y las quebradas las venas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las capas de tierra los músculos; y los pajonales el cabello. Con esa base, toda la geografía de la sierra es un espacio sagrado.</a:t>
            </a:r>
          </a:p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"Hermanos Mayores" son los encargados de cuidar y preservar el mundo, tratando de velar porque el ciclo cósmico tenga un buen desarrollo; para que las enfermedades no destruyan la vida de los hombres; para que las cosechas sean buenas.</a:t>
            </a:r>
            <a:endParaRPr lang="es-CO" dirty="0" smtClean="0"/>
          </a:p>
          <a:p>
            <a:endParaRPr lang="es-CO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CO" sz="1200" dirty="0" smtClean="0">
                <a:latin typeface="Arial" pitchFamily="34" charset="0"/>
                <a:cs typeface="Arial" pitchFamily="34" charset="0"/>
              </a:rPr>
              <a:t>Con esta propuesta  que esta  consignada en los REEM  como una estrategia de relacionamiento   ha logrado un acercamiento y un trabajo participativo, basado en la confianza.  Para el caso de los arahuacos,  se presenta  un acompañamiento  continuo  en varios temas:  apoyo a huertas,  apoyo a festivales ,  capacitación y charlas ambientales </a:t>
            </a:r>
          </a:p>
          <a:p>
            <a:r>
              <a:rPr lang="es-CO" sz="1200" dirty="0" smtClean="0">
                <a:latin typeface="Arial" pitchFamily="34" charset="0"/>
                <a:cs typeface="Arial" pitchFamily="34" charset="0"/>
              </a:rPr>
              <a:t> Los arahuacos     exponen   el interés de la comunidad por la conectividad ríos mar, apoyados en el  significado que  tiene esta relación con las actividades de su comunidad</a:t>
            </a:r>
          </a:p>
          <a:p>
            <a:endParaRPr lang="es-CO" sz="1200" dirty="0" smtClean="0">
              <a:latin typeface="Arial" pitchFamily="34" charset="0"/>
              <a:cs typeface="Arial" pitchFamily="34" charset="0"/>
            </a:endParaRPr>
          </a:p>
          <a:p>
            <a:endParaRPr lang="es-CO" dirty="0"/>
          </a:p>
          <a:p>
            <a:r>
              <a:rPr lang="es-ES" dirty="0"/>
              <a:t> </a:t>
            </a:r>
            <a:endParaRPr lang="es-CO" dirty="0"/>
          </a:p>
          <a:p>
            <a:r>
              <a:rPr lang="es-ES" dirty="0"/>
              <a:t> </a:t>
            </a:r>
            <a:endParaRPr lang="es-CO" dirty="0"/>
          </a:p>
          <a:p>
            <a:r>
              <a:rPr lang="es-ES" dirty="0"/>
              <a:t> </a:t>
            </a:r>
            <a:endParaRPr lang="es-CO" dirty="0"/>
          </a:p>
          <a:p>
            <a:r>
              <a:rPr lang="es-ES" dirty="0"/>
              <a:t> </a:t>
            </a:r>
            <a:endParaRPr lang="es-CO" dirty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3DBC8-8A16-48D5-B98E-4156D6410136}" type="slidenum">
              <a:rPr lang="es-CO" altLang="es-CO" smtClean="0"/>
              <a:pPr>
                <a:defRPr/>
              </a:pPr>
              <a:t>10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13176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 El proceso busca generar  un modelo en el que los jóvenes indígenas en edad</a:t>
            </a:r>
            <a:r>
              <a:rPr lang="es-CO" baseline="0" dirty="0" smtClean="0"/>
              <a:t> escolar (en las tierras bajas) </a:t>
            </a:r>
            <a:r>
              <a:rPr lang="es-CO" dirty="0" smtClean="0"/>
              <a:t> reconozcan sus propias</a:t>
            </a:r>
            <a:r>
              <a:rPr lang="es-CO" baseline="0" dirty="0" smtClean="0"/>
              <a:t> acciones ambientalmente responsables (suprimiendo o minimizando las no sostenibles) </a:t>
            </a:r>
            <a:r>
              <a:rPr lang="es-CO" dirty="0" smtClean="0"/>
              <a:t>y  que los niños campesinos cuando crezcan no presionen los recursos  del área protegida,</a:t>
            </a:r>
            <a:r>
              <a:rPr lang="es-CO" baseline="0" dirty="0" smtClean="0"/>
              <a:t> viéndose beneficiados por el servicio </a:t>
            </a:r>
            <a:r>
              <a:rPr lang="es-CO" baseline="0" dirty="0" err="1" smtClean="0"/>
              <a:t>ecosistémico</a:t>
            </a:r>
            <a:r>
              <a:rPr lang="es-CO" baseline="0" dirty="0" smtClean="0"/>
              <a:t> del agua en una zona naturalmente árida</a:t>
            </a:r>
            <a:r>
              <a:rPr lang="es-CO" dirty="0" smtClean="0"/>
              <a:t>.</a:t>
            </a:r>
          </a:p>
          <a:p>
            <a:r>
              <a:rPr lang="es-CO" dirty="0" smtClean="0"/>
              <a:t>Compartir una filosofía  con los mestizos, que tiene  muchas enseñanzas.</a:t>
            </a:r>
          </a:p>
          <a:p>
            <a:r>
              <a:rPr lang="es-CO" dirty="0" smtClean="0"/>
              <a:t>Tener elementos para las reuniones de diálogos culturales.</a:t>
            </a:r>
          </a:p>
          <a:p>
            <a:endParaRPr lang="es-CO" dirty="0"/>
          </a:p>
          <a:p>
            <a:r>
              <a:rPr lang="es-CO" dirty="0" smtClean="0"/>
              <a:t>Las </a:t>
            </a:r>
            <a:r>
              <a:rPr lang="es-CO" b="1" u="sng" dirty="0" smtClean="0"/>
              <a:t>debilidades</a:t>
            </a:r>
            <a:r>
              <a:rPr lang="es-CO" dirty="0" smtClean="0"/>
              <a:t> son:</a:t>
            </a:r>
          </a:p>
          <a:p>
            <a:r>
              <a:rPr lang="es-CO" dirty="0" smtClean="0"/>
              <a:t>Falta de recursos para estar mas presentes en las comunidades indígenas.</a:t>
            </a:r>
          </a:p>
          <a:p>
            <a:r>
              <a:rPr lang="es-CO" dirty="0" smtClean="0"/>
              <a:t>Hay muchos cambios de personas en las áreas.</a:t>
            </a:r>
          </a:p>
          <a:p>
            <a:r>
              <a:rPr lang="es-CO" dirty="0" smtClean="0"/>
              <a:t>Falta de articulación del nivel central con este tema.</a:t>
            </a:r>
          </a:p>
          <a:p>
            <a:r>
              <a:rPr lang="es-CO" dirty="0" smtClean="0"/>
              <a:t>Pocos recursos para comunicaciones. ( publicaciones , videos). Entre otros.</a:t>
            </a: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3DBC8-8A16-48D5-B98E-4156D6410136}" type="slidenum">
              <a:rPr lang="es-CO" altLang="es-CO" smtClean="0"/>
              <a:pPr>
                <a:defRPr/>
              </a:pPr>
              <a:t>11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583592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CO" alt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El Santuario está ubicado en cercanías a una capital de departamento el cual se articula a un clúster de turismo de la costa Caribe colombiana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CO" alt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Cuenta con el atractivos por sus ecosistemas y facilidad de acceso.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CO" alt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Está habitado</a:t>
            </a:r>
            <a:r>
              <a:rPr lang="es-CO" altLang="es-CO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por comunidades </a:t>
            </a:r>
            <a:r>
              <a:rPr lang="es-CO" altLang="es-CO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afrodescendientes</a:t>
            </a:r>
            <a:r>
              <a:rPr lang="es-CO" altLang="es-CO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(no organizadas ni reconocidas por </a:t>
            </a:r>
            <a:r>
              <a:rPr lang="es-CO" altLang="es-CO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MinInterior</a:t>
            </a:r>
            <a:r>
              <a:rPr lang="es-CO" altLang="es-CO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), y está </a:t>
            </a:r>
            <a:r>
              <a:rPr lang="es-CO" altLang="es-CO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trasla</a:t>
            </a:r>
            <a:r>
              <a:rPr lang="es-CO" altLang="es-CO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CO" altLang="es-CO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pado</a:t>
            </a:r>
            <a:r>
              <a:rPr lang="es-CO" altLang="es-CO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en pequeño % con resguardo indígena </a:t>
            </a:r>
            <a:r>
              <a:rPr lang="es-CO" altLang="es-CO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Perratpu</a:t>
            </a:r>
            <a:r>
              <a:rPr lang="es-CO" altLang="es-CO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(hay un REM)</a:t>
            </a:r>
            <a:endParaRPr lang="es-CO" alt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CO" alt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Las</a:t>
            </a:r>
            <a:r>
              <a:rPr lang="es-CO" altLang="es-CO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comunidades desarrollan la pesca generando sobrepesca y pesca con artes inadecuados. Desde el AP se plantea alternativa productiva el ecoturismo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CO" altLang="es-CO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Ha habido diferentes proyectos, entre ellos:</a:t>
            </a:r>
            <a:endParaRPr lang="es-CO" alt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CO" alt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Proyecto: </a:t>
            </a:r>
            <a:r>
              <a:rPr lang="es-CO" alt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Conservando Recursos </a:t>
            </a:r>
            <a:r>
              <a:rPr lang="es-CO" altLang="es-CO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Hidrobiológicos</a:t>
            </a:r>
            <a:r>
              <a:rPr lang="es-CO" alt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y Pesqueros en las Áreas Protegidas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CO" alt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Grupo Comunitario</a:t>
            </a:r>
            <a:r>
              <a:rPr lang="es-CO" alt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Fundación para la Conservación de los Recursos </a:t>
            </a:r>
            <a:r>
              <a:rPr lang="es-CO" altLang="es-CO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Hidrobiológicos</a:t>
            </a:r>
            <a:r>
              <a:rPr lang="es-CO" alt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y Pesqueros Lago Mar – FUNLAMAR -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CO" alt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Socios Actuales: </a:t>
            </a:r>
            <a:r>
              <a:rPr lang="es-CO" alt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11 Tiempo:  5 años de trabajo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CO" alt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Principal presión: </a:t>
            </a:r>
            <a:r>
              <a:rPr lang="es-CO" alt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Pesca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CO" alt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Servicios </a:t>
            </a:r>
            <a:r>
              <a:rPr lang="es-CO" altLang="es-CO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Ecoturistico</a:t>
            </a:r>
            <a:r>
              <a:rPr lang="es-CO" alt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s-CO" alt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Alimentación, Transporte, Parqueo (garaje), camping.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CO" alt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Actividades </a:t>
            </a:r>
            <a:r>
              <a:rPr lang="es-CO" altLang="es-CO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Ecoturísticas</a:t>
            </a:r>
            <a:r>
              <a:rPr lang="es-CO" alt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Paseo en Botes, Pesca Deportiva, Avistamiento de aves, recreación (voleibol, futbol)</a:t>
            </a:r>
            <a:endParaRPr lang="es-CO" altLang="es-CO" sz="1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es-CO" dirty="0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8993CC-1EB5-4043-9A33-4038B5E906A3}" type="slidenum">
              <a:rPr lang="es-CO" smtClean="0"/>
              <a:pPr/>
              <a:t>12</a:t>
            </a:fld>
            <a:endParaRPr lang="es-CO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s-CO" smtClean="0"/>
              <a:t>07/06/2017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600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s-CO" alt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Beneficios: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CO" alt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Reducción de la actividad de Pesca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CO" alt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Conservación de los VOC Flamenco, Camarón, Bosque Seco tropical, Lagunas.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CO" alt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Generación de 11 empleos directos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CO" alt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Contribuye al desarrollo local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CO" alt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Mejoramiento en la calidad de vida de diferentes familias directa e indirectamente.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CO" alt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Generación de ingresos con tendencia a su </a:t>
            </a:r>
            <a:r>
              <a:rPr lang="es-CO" alt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maximacion</a:t>
            </a:r>
            <a:r>
              <a:rPr lang="es-CO" alt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a mediano plazo.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CO" alt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Aumento de las visitas al mediano y largo plazo.</a:t>
            </a:r>
          </a:p>
          <a:p>
            <a:pPr>
              <a:defRPr/>
            </a:pPr>
            <a:endParaRPr lang="es-CO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s-CO" alt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Retos: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CO" alt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Fortalecer el proceso de capacitaciones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CO" alt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Posicionamiento de los servicios y actividades </a:t>
            </a:r>
            <a:r>
              <a:rPr lang="es-CO" alt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ecoturisticas</a:t>
            </a:r>
            <a:r>
              <a:rPr lang="es-CO" alt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a nivel regional y nacional.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CO" alt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Fortalecer la conectividad en términos de cadenas de valor en lo local y regional.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CO" alt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Trabajo conjunto con PNNC para posicionar las alternativas productivas sostenibles.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s-CO" alt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r>
              <a:rPr lang="es-CO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Dificultades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generales para ambas agrupaciones</a:t>
            </a:r>
          </a:p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tiempo de formación en temas administrativos de negocio que la comunidad no tenía. </a:t>
            </a:r>
          </a:p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conflictos internos del grupo comunitario. </a:t>
            </a:r>
          </a:p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Sentir un dependencia total de PNN para el desarrollo de la iniciativa </a:t>
            </a:r>
          </a:p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Entrar a competir con otros actores del. Mismo gremio que están muy posicionados a nivel local. </a:t>
            </a:r>
          </a:p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Pasar  a ser la actividad económica principal y sigue teniendo mayor relevancia la actividad que amenaza la conservación de los VOC. </a:t>
            </a:r>
          </a:p>
          <a:p>
            <a:pPr>
              <a:defRPr/>
            </a:pPr>
            <a:endParaRPr lang="es-CO" dirty="0" smtClean="0"/>
          </a:p>
          <a:p>
            <a:pPr>
              <a:defRPr/>
            </a:pPr>
            <a:endParaRPr lang="es-CO" dirty="0" smtClean="0"/>
          </a:p>
          <a:p>
            <a:pPr>
              <a:defRPr/>
            </a:pP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s-CO" smtClean="0"/>
              <a:t>07/06/2017</a:t>
            </a:r>
            <a:endParaRPr lang="es-CO"/>
          </a:p>
        </p:txBody>
      </p:sp>
      <p:sp>
        <p:nvSpPr>
          <p:cNvPr id="36869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B8D75C-9E37-4AAB-8E31-6F09DE2BB473}" type="slidenum">
              <a:rPr lang="es-CO" altLang="es-ES" smtClean="0"/>
              <a:pPr/>
              <a:t>13</a:t>
            </a:fld>
            <a:endParaRPr lang="es-CO" altLang="es-ES" smtClean="0"/>
          </a:p>
        </p:txBody>
      </p:sp>
    </p:spTree>
    <p:extLst>
      <p:ext uri="{BB962C8B-B14F-4D97-AF65-F5344CB8AC3E}">
        <p14:creationId xmlns:p14="http://schemas.microsoft.com/office/powerpoint/2010/main" val="2579332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Institución Educativa Luis Felipe Cabrera: es la más cercana al área de estudio, la cual jugó un papel importante en la conservación.</a:t>
            </a:r>
          </a:p>
          <a:p>
            <a:pPr>
              <a:defRPr/>
            </a:pPr>
            <a:endParaRPr lang="es-CO" dirty="0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8993CC-1EB5-4043-9A33-4038B5E906A3}" type="slidenum">
              <a:rPr lang="es-CO" smtClean="0"/>
              <a:pPr/>
              <a:t>14</a:t>
            </a:fld>
            <a:endParaRPr lang="es-CO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s-CO" smtClean="0"/>
              <a:t>07/06/2017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9294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sz="1200" b="1" u="sng" dirty="0" smtClean="0">
                <a:solidFill>
                  <a:schemeClr val="tx1"/>
                </a:solidFill>
              </a:rPr>
              <a:t>Principal presión: </a:t>
            </a:r>
            <a:endParaRPr lang="es-CO" sz="1200" dirty="0" smtClean="0">
              <a:solidFill>
                <a:schemeClr val="tx1"/>
              </a:solidFill>
            </a:endParaRPr>
          </a:p>
          <a:p>
            <a:r>
              <a:rPr lang="es-CO" sz="1200" dirty="0" smtClean="0">
                <a:solidFill>
                  <a:schemeClr val="tx1"/>
                </a:solidFill>
              </a:rPr>
              <a:t>los manglares se han visto afectados por gran número de presiones originadas por la acción humana, entre las que se encuentran la tala para obtención de madera, leña y para la elaboración de carbón o artesanías, la apertura de espacios para la construcción de infraestructura, el vertimiento de residuos sólidos o líquidos, entre otras.</a:t>
            </a:r>
          </a:p>
          <a:p>
            <a:endParaRPr lang="es-CO" sz="1200" dirty="0" smtClean="0">
              <a:solidFill>
                <a:schemeClr val="tx1"/>
              </a:solidFill>
            </a:endParaRPr>
          </a:p>
          <a:p>
            <a:r>
              <a:rPr lang="es-CO" sz="1200" b="1" u="sng" dirty="0" smtClean="0">
                <a:solidFill>
                  <a:schemeClr val="tx1"/>
                </a:solidFill>
              </a:rPr>
              <a:t>Debilidades </a:t>
            </a:r>
            <a:r>
              <a:rPr lang="es-CO" sz="1200" b="1" dirty="0" smtClean="0">
                <a:solidFill>
                  <a:schemeClr val="tx1"/>
                </a:solidFill>
              </a:rPr>
              <a:t>  </a:t>
            </a:r>
            <a:endParaRPr lang="es-CO" sz="1200" dirty="0" smtClean="0">
              <a:solidFill>
                <a:schemeClr val="tx1"/>
              </a:solidFill>
            </a:endParaRPr>
          </a:p>
          <a:p>
            <a:r>
              <a:rPr lang="es-CO" sz="1200" dirty="0" smtClean="0">
                <a:solidFill>
                  <a:schemeClr val="tx1"/>
                </a:solidFill>
              </a:rPr>
              <a:t>Las zonas reforestadas necesitan constante seguimiento para el control, la evaluación y la intervención si es necesario de los las plántulas sembrada y de las vallas instaladas. Constante vigilancia para poder monitorear el proceso y que este sea efectivo. </a:t>
            </a:r>
          </a:p>
          <a:p>
            <a:r>
              <a:rPr lang="es-CO" sz="1200" dirty="0" smtClean="0">
                <a:solidFill>
                  <a:schemeClr val="tx1"/>
                </a:solidFill>
              </a:rPr>
              <a:t>sólidos o líquidos, entre otras.</a:t>
            </a:r>
          </a:p>
          <a:p>
            <a:endParaRPr lang="es-CO" sz="1200" dirty="0" smtClean="0">
              <a:solidFill>
                <a:schemeClr val="tx1"/>
              </a:solidFill>
            </a:endParaRPr>
          </a:p>
          <a:p>
            <a:r>
              <a:rPr lang="es-CO" sz="1200" b="1" u="sng" dirty="0" smtClean="0">
                <a:solidFill>
                  <a:schemeClr val="tx1"/>
                </a:solidFill>
              </a:rPr>
              <a:t>Oportunidades</a:t>
            </a:r>
            <a:r>
              <a:rPr lang="es-CO" sz="1200" b="1" dirty="0" smtClean="0">
                <a:solidFill>
                  <a:schemeClr val="tx1"/>
                </a:solidFill>
              </a:rPr>
              <a:t>  </a:t>
            </a:r>
            <a:endParaRPr lang="es-CO" sz="1200" dirty="0" smtClean="0">
              <a:solidFill>
                <a:schemeClr val="tx1"/>
              </a:solidFill>
            </a:endParaRPr>
          </a:p>
          <a:p>
            <a:r>
              <a:rPr lang="es-CO" sz="1200" dirty="0" smtClean="0">
                <a:solidFill>
                  <a:schemeClr val="tx1"/>
                </a:solidFill>
              </a:rPr>
              <a:t>El proyecto al desarrollarse en permanente coordinación y participación con el personal  del área protegida se pudo obtener el 100% de los resultados esperados de acuerdo a las necesidades reales en el área.</a:t>
            </a:r>
          </a:p>
          <a:p>
            <a:r>
              <a:rPr lang="es-CO" sz="1200" dirty="0" smtClean="0">
                <a:solidFill>
                  <a:schemeClr val="tx1"/>
                </a:solidFill>
              </a:rPr>
              <a:t> El proyecto permitió fortalecer además otros procesos entre ellos educación ambiental con las comunidades cercanas a la zona de siembra.</a:t>
            </a:r>
          </a:p>
          <a:p>
            <a:pPr>
              <a:defRPr/>
            </a:pPr>
            <a:endParaRPr lang="es-CO" dirty="0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8993CC-1EB5-4043-9A33-4038B5E906A3}" type="slidenum">
              <a:rPr lang="es-CO" smtClean="0"/>
              <a:pPr/>
              <a:t>15</a:t>
            </a:fld>
            <a:endParaRPr lang="es-CO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s-CO" smtClean="0"/>
              <a:t>07/06/2017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9003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O" dirty="0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8993CC-1EB5-4043-9A33-4038B5E906A3}" type="slidenum">
              <a:rPr lang="es-CO" smtClean="0"/>
              <a:pPr/>
              <a:t>16</a:t>
            </a:fld>
            <a:endParaRPr lang="es-CO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s-CO" smtClean="0"/>
              <a:t>07/06/2017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675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ES" dirty="0" smtClean="0"/>
          </a:p>
        </p:txBody>
      </p:sp>
      <p:sp>
        <p:nvSpPr>
          <p:cNvPr id="37892" name="3 Marcador de fecha"/>
          <p:cNvSpPr>
            <a:spLocks noGrp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s-ES" smtClean="0"/>
              <a:t>07/06/2017</a:t>
            </a:r>
          </a:p>
        </p:txBody>
      </p:sp>
      <p:sp>
        <p:nvSpPr>
          <p:cNvPr id="50181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A22D36-210A-4814-91ED-1BEC11078210}" type="slidenum">
              <a:rPr lang="es-CO" altLang="es-ES" smtClean="0"/>
              <a:pPr/>
              <a:t>17</a:t>
            </a:fld>
            <a:endParaRPr lang="es-CO" altLang="es-ES" smtClean="0"/>
          </a:p>
        </p:txBody>
      </p:sp>
    </p:spTree>
    <p:extLst>
      <p:ext uri="{BB962C8B-B14F-4D97-AF65-F5344CB8AC3E}">
        <p14:creationId xmlns:p14="http://schemas.microsoft.com/office/powerpoint/2010/main" val="2073386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ES" smtClean="0"/>
          </a:p>
        </p:txBody>
      </p:sp>
      <p:sp>
        <p:nvSpPr>
          <p:cNvPr id="38916" name="3 Marcador de fecha"/>
          <p:cNvSpPr>
            <a:spLocks noGrp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s-ES" smtClean="0"/>
              <a:t>07/06/2017</a:t>
            </a:r>
          </a:p>
        </p:txBody>
      </p:sp>
      <p:sp>
        <p:nvSpPr>
          <p:cNvPr id="52229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1C5F97-4E3A-432C-8EAB-66E61FD8F6C8}" type="slidenum">
              <a:rPr lang="es-CO" altLang="es-ES" smtClean="0"/>
              <a:pPr/>
              <a:t>18</a:t>
            </a:fld>
            <a:endParaRPr lang="es-CO" altLang="es-ES" smtClean="0"/>
          </a:p>
        </p:txBody>
      </p:sp>
    </p:spTree>
    <p:extLst>
      <p:ext uri="{BB962C8B-B14F-4D97-AF65-F5344CB8AC3E}">
        <p14:creationId xmlns:p14="http://schemas.microsoft.com/office/powerpoint/2010/main" val="175311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O" altLang="es-ES" smtClean="0"/>
              <a:t>La presentación cuenta con 4 partes: …</a:t>
            </a:r>
          </a:p>
        </p:txBody>
      </p:sp>
      <p:sp>
        <p:nvSpPr>
          <p:cNvPr id="23556" name="3 Marcador de fecha"/>
          <p:cNvSpPr>
            <a:spLocks noGrp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s-ES" smtClean="0"/>
              <a:t>07/06/2017</a:t>
            </a:r>
          </a:p>
        </p:txBody>
      </p:sp>
      <p:sp>
        <p:nvSpPr>
          <p:cNvPr id="29701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1D2EF7-CE7C-4018-9FAE-8B1AE5D95277}" type="slidenum">
              <a:rPr lang="es-CO" altLang="es-ES" smtClean="0"/>
              <a:pPr/>
              <a:t>2</a:t>
            </a:fld>
            <a:endParaRPr lang="es-CO" altLang="es-ES" smtClean="0"/>
          </a:p>
        </p:txBody>
      </p:sp>
    </p:spTree>
    <p:extLst>
      <p:ext uri="{BB962C8B-B14F-4D97-AF65-F5344CB8AC3E}">
        <p14:creationId xmlns:p14="http://schemas.microsoft.com/office/powerpoint/2010/main" val="2958152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O" altLang="es-ES" smtClean="0"/>
              <a:t>Colombia es un país con un amplio territorio marino.</a:t>
            </a:r>
          </a:p>
          <a:p>
            <a:pPr eaLnBrk="1" hangingPunct="1">
              <a:spcBef>
                <a:spcPct val="0"/>
              </a:spcBef>
            </a:pPr>
            <a:r>
              <a:rPr lang="es-CO" altLang="es-ES" smtClean="0"/>
              <a:t>En la región Caribe, el país cuenta con 14 Aps, 11 de ellas marino costeras – en los círculos rojos.</a:t>
            </a:r>
          </a:p>
        </p:txBody>
      </p:sp>
      <p:sp>
        <p:nvSpPr>
          <p:cNvPr id="307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870418-5C86-406D-AE5D-08FFB740E344}" type="slidenum">
              <a:rPr lang="es-CO" altLang="es-ES" smtClean="0"/>
              <a:pPr/>
              <a:t>3</a:t>
            </a:fld>
            <a:endParaRPr lang="es-CO" altLang="es-ES" smtClean="0"/>
          </a:p>
        </p:txBody>
      </p:sp>
      <p:sp>
        <p:nvSpPr>
          <p:cNvPr id="24581" name="4 Marcador de fecha"/>
          <p:cNvSpPr>
            <a:spLocks noGrp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s-ES" smtClean="0"/>
              <a:t>07/06/2017</a:t>
            </a:r>
          </a:p>
        </p:txBody>
      </p:sp>
    </p:spTree>
    <p:extLst>
      <p:ext uri="{BB962C8B-B14F-4D97-AF65-F5344CB8AC3E}">
        <p14:creationId xmlns:p14="http://schemas.microsoft.com/office/powerpoint/2010/main" val="59616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O" altLang="es-ES" smtClean="0"/>
              <a:t>Colombia debe cumplir con responsabilidades  de conservar su megadiversidad biológica, reconocida ante el mundo, al igual que sus múltiples comunidades étnicas (indígena y campesina) sin demeritar sobre los servicios ecosistémicos que benefician  a pescadores.</a:t>
            </a:r>
          </a:p>
          <a:p>
            <a:pPr eaLnBrk="1" hangingPunct="1">
              <a:spcBef>
                <a:spcPct val="0"/>
              </a:spcBef>
            </a:pPr>
            <a:r>
              <a:rPr lang="es-CO" smtClean="0"/>
              <a:t>En el esquema de conservación en el país, las Áreas Protegidas-AP- se constituyen en capital natural cuya rentabilidad se expresa en los servicios ecosistémicos</a:t>
            </a:r>
            <a:endParaRPr lang="es-CO" altLang="es-ES" smtClean="0"/>
          </a:p>
          <a:p>
            <a:pPr eaLnBrk="1" hangingPunct="1">
              <a:spcBef>
                <a:spcPct val="0"/>
              </a:spcBef>
            </a:pPr>
            <a:r>
              <a:rPr lang="es-CO" altLang="es-ES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s-CO" altLang="es-ES" smtClean="0"/>
              <a:t>La densidad poblacional en la región Caribe colombiana es alta, no sólo por haber sido poblada inicialmente a la llegada de los Españoles, sino también por su potencial turístico de zona costera. Por tanto 4 de  las AP están ubicadas muy próximas a sitios de alta densidad poblacional.</a:t>
            </a:r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53AE61-E95A-4E0B-9053-C1E8E07679D9}" type="slidenum">
              <a:rPr lang="es-CO" altLang="es-ES" smtClean="0"/>
              <a:pPr/>
              <a:t>4</a:t>
            </a:fld>
            <a:endParaRPr lang="es-CO" altLang="es-ES" smtClean="0"/>
          </a:p>
        </p:txBody>
      </p:sp>
      <p:sp>
        <p:nvSpPr>
          <p:cNvPr id="26629" name="4 Marcador de fecha"/>
          <p:cNvSpPr>
            <a:spLocks noGrp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s-ES" smtClean="0"/>
              <a:t>07/06/2017</a:t>
            </a:r>
          </a:p>
        </p:txBody>
      </p:sp>
    </p:spTree>
    <p:extLst>
      <p:ext uri="{BB962C8B-B14F-4D97-AF65-F5344CB8AC3E}">
        <p14:creationId xmlns:p14="http://schemas.microsoft.com/office/powerpoint/2010/main" val="3094439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Los compromisos de Colombia como pais ante el mundo y en el marco del convenio de diversidad biológica es aumentar las AMP- al respecto se tiene identificados sitios que ameritan manejo</a:t>
            </a:r>
          </a:p>
          <a:p>
            <a:endParaRPr lang="es-CO" smtClean="0"/>
          </a:p>
          <a:p>
            <a:r>
              <a:rPr lang="es-CO" smtClean="0"/>
              <a:t>El manejo por la resiliencia implica conservación de la diversidad para lo cual las conectividades a través de corredores son una alternativa</a:t>
            </a:r>
          </a:p>
          <a:p>
            <a:r>
              <a:rPr lang="es-CO" smtClean="0"/>
              <a:t>La DTCA trabaja en la identificación y desarrollo de corredores socio-ecológicos regionales, nacionales e internacionales, costeros y marinos, lo que implica acuerdos con instituciones púbicas y privadas y organizaciones sociales. </a:t>
            </a:r>
          </a:p>
          <a:p>
            <a:r>
              <a:rPr lang="es-CO" smtClean="0"/>
              <a:t>En ambos escenarios se requiere mayor articulación con los diferentes actores</a:t>
            </a:r>
          </a:p>
          <a:p>
            <a:r>
              <a:rPr lang="es-CO" smtClean="0"/>
              <a:t>en escenarios colectivos de ordenamiento ambiental, para el manejo efectivo de sus APs contemplan una visión socioecosistémica e intercultural, que implica alianzas y/o acuerdos con instituciones públicas, privadas, y organizaciones sociales locales, para el cumplimiento de su misión institucional, y plantea el reto de la disminución de conflictos dentro y fuera de las APs y la planeación de su manejo con diferente grado de participación, teniendo en cuenta las actitudes y voluntades de los actores que confluyen en el territorio</a:t>
            </a:r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1E4A89-7D8F-49BA-AD23-28424AC20167}" type="slidenum">
              <a:rPr lang="es-CO" smtClean="0"/>
              <a:pPr/>
              <a:t>5</a:t>
            </a:fld>
            <a:endParaRPr lang="es-CO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s-CO" smtClean="0"/>
              <a:t>07/06/2017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4401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plantea el reto de la disminución de conflictos dentro y fuera de las APs y la </a:t>
            </a:r>
          </a:p>
          <a:p>
            <a:r>
              <a:rPr lang="es-CO" smtClean="0"/>
              <a:t>que implica alianzas y/o acuerdos con instituciones públicas, privadas, y organizaciones sociales locales, </a:t>
            </a:r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74443C-D1B2-4E61-AB56-1A8355060BB8}" type="slidenum">
              <a:rPr lang="es-CO" smtClean="0"/>
              <a:pPr/>
              <a:t>6</a:t>
            </a:fld>
            <a:endParaRPr lang="es-CO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s-CO" smtClean="0"/>
              <a:t>07/06/2017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5722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plantea el reto de la disminución de conflictos dentro y fuera de las APs y la </a:t>
            </a:r>
          </a:p>
          <a:p>
            <a:r>
              <a:rPr lang="es-CO" smtClean="0"/>
              <a:t>que implica alianzas y/o acuerdos con instituciones públicas, privadas, y organizaciones sociales locales, </a:t>
            </a:r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3A943A-7C85-4AC2-869C-68E7570CC166}" type="slidenum">
              <a:rPr lang="es-CO" smtClean="0"/>
              <a:pPr/>
              <a:t>7</a:t>
            </a:fld>
            <a:endParaRPr lang="es-CO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s-CO" smtClean="0"/>
              <a:t>07/06/2017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1989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O" altLang="es-ES" b="1" u="sng" baseline="0" dirty="0" smtClean="0"/>
              <a:t>para PVC</a:t>
            </a:r>
          </a:p>
          <a:p>
            <a:pPr eaLnBrk="1" hangingPunct="1">
              <a:spcBef>
                <a:spcPct val="0"/>
              </a:spcBef>
            </a:pPr>
            <a:r>
              <a:rPr lang="es-CO" altLang="es-ES" dirty="0" smtClean="0"/>
              <a:t>Relacionamiento con las Fuerzas del</a:t>
            </a:r>
            <a:r>
              <a:rPr lang="es-CO" altLang="es-ES" baseline="0" dirty="0" smtClean="0"/>
              <a:t> Estado</a:t>
            </a:r>
            <a:endParaRPr lang="es-CO" altLang="es-ES" b="1" u="sng" baseline="0" dirty="0" smtClean="0"/>
          </a:p>
          <a:p>
            <a:pPr eaLnBrk="1" hangingPunct="1">
              <a:spcBef>
                <a:spcPct val="0"/>
              </a:spcBef>
            </a:pPr>
            <a:r>
              <a:rPr lang="es-CO" altLang="es-ES" baseline="0" dirty="0" smtClean="0"/>
              <a:t>Voluntarios –atender </a:t>
            </a:r>
            <a:r>
              <a:rPr lang="es-CO" altLang="es-ES" baseline="0" dirty="0" err="1" smtClean="0"/>
              <a:t>desstres</a:t>
            </a:r>
            <a:endParaRPr lang="es-CO" altLang="es-ES" baseline="0" dirty="0" smtClean="0"/>
          </a:p>
          <a:p>
            <a:pPr eaLnBrk="1" hangingPunct="1">
              <a:spcBef>
                <a:spcPct val="0"/>
              </a:spcBef>
            </a:pPr>
            <a:r>
              <a:rPr lang="es-CO" altLang="es-ES" baseline="0" dirty="0" smtClean="0"/>
              <a:t>SIAC: INVEMAR, IDEAM, </a:t>
            </a:r>
            <a:r>
              <a:rPr lang="es-CO" altLang="es-ES" baseline="0" dirty="0" err="1" smtClean="0"/>
              <a:t>IAvH</a:t>
            </a:r>
            <a:r>
              <a:rPr lang="es-CO" altLang="es-ES" baseline="0" dirty="0" smtClean="0"/>
              <a:t>, ANLA, etc.</a:t>
            </a:r>
            <a:endParaRPr lang="es-CO" altLang="es-ES" dirty="0" smtClean="0"/>
          </a:p>
          <a:p>
            <a:pPr eaLnBrk="1" hangingPunct="1">
              <a:spcBef>
                <a:spcPct val="0"/>
              </a:spcBef>
            </a:pPr>
            <a:r>
              <a:rPr lang="es-CO" altLang="es-ES" dirty="0" err="1" smtClean="0"/>
              <a:t>Sirap</a:t>
            </a:r>
            <a:r>
              <a:rPr lang="es-CO" altLang="es-ES" dirty="0" smtClean="0"/>
              <a:t>-Caribe  incluye todas las</a:t>
            </a:r>
            <a:r>
              <a:rPr lang="es-CO" altLang="es-ES" baseline="0" dirty="0" smtClean="0"/>
              <a:t> 16 autoridades ambientales en la región Caribe</a:t>
            </a:r>
          </a:p>
          <a:p>
            <a:pPr eaLnBrk="1" hangingPunct="1">
              <a:spcBef>
                <a:spcPct val="0"/>
              </a:spcBef>
            </a:pPr>
            <a:r>
              <a:rPr lang="es-CO" altLang="es-ES" baseline="0" dirty="0" smtClean="0"/>
              <a:t>Universidades Públicas, </a:t>
            </a:r>
            <a:r>
              <a:rPr lang="es-CO" altLang="es-ES" baseline="0" dirty="0" err="1" smtClean="0"/>
              <a:t>ONGs</a:t>
            </a:r>
            <a:r>
              <a:rPr lang="es-CO" altLang="es-ES" baseline="0" dirty="0" smtClean="0"/>
              <a:t>, apoyo en conceptos técnicos / Oportunidad para articulación en procesos de largo plazo en las AP como restauración y monitoreo</a:t>
            </a:r>
          </a:p>
          <a:p>
            <a:pPr eaLnBrk="1" hangingPunct="1">
              <a:spcBef>
                <a:spcPct val="0"/>
              </a:spcBef>
            </a:pPr>
            <a:endParaRPr lang="es-CO" altLang="es-ES" baseline="0" dirty="0" smtClean="0"/>
          </a:p>
          <a:p>
            <a:pPr eaLnBrk="1" hangingPunct="1">
              <a:spcBef>
                <a:spcPct val="0"/>
              </a:spcBef>
            </a:pPr>
            <a:endParaRPr lang="es-CO" altLang="es-ES" baseline="0" dirty="0" smtClean="0"/>
          </a:p>
          <a:p>
            <a:pPr eaLnBrk="1" hangingPunct="1">
              <a:spcBef>
                <a:spcPct val="0"/>
              </a:spcBef>
            </a:pPr>
            <a:r>
              <a:rPr lang="es-CO" altLang="es-ES" b="1" baseline="0" dirty="0" smtClean="0"/>
              <a:t>Dificultades</a:t>
            </a:r>
            <a:r>
              <a:rPr lang="es-CO" altLang="es-ES" baseline="0" dirty="0" smtClean="0"/>
              <a:t>: </a:t>
            </a:r>
          </a:p>
          <a:p>
            <a:pPr eaLnBrk="1" hangingPunct="1">
              <a:spcBef>
                <a:spcPct val="0"/>
              </a:spcBef>
            </a:pPr>
            <a:r>
              <a:rPr lang="es-CO" altLang="es-ES" baseline="0" dirty="0" smtClean="0"/>
              <a:t>Cambios frecuentes en las fuerzas y su débil entendimiento de la misión de PNNC</a:t>
            </a:r>
          </a:p>
          <a:p>
            <a:pPr eaLnBrk="1" hangingPunct="1">
              <a:spcBef>
                <a:spcPct val="0"/>
              </a:spcBef>
            </a:pPr>
            <a:r>
              <a:rPr lang="es-CO" altLang="es-ES" baseline="0" dirty="0" smtClean="0"/>
              <a:t>Recursos escasos o limitados para acompañar o atender necesidades de PNNC</a:t>
            </a:r>
          </a:p>
          <a:p>
            <a:pPr eaLnBrk="1" hangingPunct="1">
              <a:spcBef>
                <a:spcPct val="0"/>
              </a:spcBef>
            </a:pPr>
            <a:r>
              <a:rPr lang="es-CO" altLang="es-ES" baseline="0" dirty="0" smtClean="0"/>
              <a:t>Agendas congestionadas </a:t>
            </a:r>
          </a:p>
          <a:p>
            <a:pPr eaLnBrk="1" hangingPunct="1">
              <a:spcBef>
                <a:spcPct val="0"/>
              </a:spcBef>
            </a:pPr>
            <a:endParaRPr lang="es-CO" altLang="es-ES" baseline="0" dirty="0" smtClean="0"/>
          </a:p>
          <a:p>
            <a:pPr eaLnBrk="1" hangingPunct="1">
              <a:spcBef>
                <a:spcPct val="0"/>
              </a:spcBef>
            </a:pPr>
            <a:r>
              <a:rPr lang="es-CO" altLang="es-ES" b="1" baseline="0" dirty="0" smtClean="0"/>
              <a:t>Reto</a:t>
            </a:r>
            <a:r>
              <a:rPr lang="es-CO" altLang="es-ES" baseline="0" dirty="0" smtClean="0"/>
              <a:t>: </a:t>
            </a:r>
          </a:p>
          <a:p>
            <a:pPr eaLnBrk="1" hangingPunct="1">
              <a:spcBef>
                <a:spcPct val="0"/>
              </a:spcBef>
            </a:pPr>
            <a:r>
              <a:rPr lang="es-CO" altLang="es-ES" b="1" u="sng" baseline="0" dirty="0" smtClean="0"/>
              <a:t>Necesidad de comunicación amplia y permanente de la misión de PNNC</a:t>
            </a:r>
          </a:p>
          <a:p>
            <a:pPr eaLnBrk="1" hangingPunct="1">
              <a:spcBef>
                <a:spcPct val="0"/>
              </a:spcBef>
            </a:pPr>
            <a:r>
              <a:rPr lang="es-CO" altLang="es-ES" baseline="0" dirty="0" smtClean="0"/>
              <a:t>convenios interinstitucionales</a:t>
            </a:r>
            <a:endParaRPr lang="es-CO" altLang="es-ES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4CB108-D26F-41FF-B2DF-66C9807C9E8E}" type="slidenum">
              <a:rPr lang="es-CO" altLang="es-ES" smtClean="0"/>
              <a:pPr/>
              <a:t>8</a:t>
            </a:fld>
            <a:endParaRPr lang="es-CO" altLang="es-ES" smtClean="0"/>
          </a:p>
        </p:txBody>
      </p:sp>
      <p:sp>
        <p:nvSpPr>
          <p:cNvPr id="25605" name="4 Marcador de fecha"/>
          <p:cNvSpPr>
            <a:spLocks noGrp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s-ES" smtClean="0"/>
              <a:t>07/06/2017</a:t>
            </a:r>
          </a:p>
        </p:txBody>
      </p:sp>
    </p:spTree>
    <p:extLst>
      <p:ext uri="{BB962C8B-B14F-4D97-AF65-F5344CB8AC3E}">
        <p14:creationId xmlns:p14="http://schemas.microsoft.com/office/powerpoint/2010/main" val="3290500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O" altLang="es-ES" dirty="0" smtClean="0"/>
              <a:t>Educación ambiental es la herramienta en PNNC para prevenir a largo plazo </a:t>
            </a:r>
          </a:p>
          <a:p>
            <a:pPr eaLnBrk="1" hangingPunct="1">
              <a:spcBef>
                <a:spcPct val="0"/>
              </a:spcBef>
            </a:pPr>
            <a:r>
              <a:rPr lang="es-CO" altLang="es-ES" dirty="0" smtClean="0"/>
              <a:t>Se requiere de la articulación con las corporaciones, secretarias de educación y la comunidad en general</a:t>
            </a:r>
          </a:p>
          <a:p>
            <a:pPr eaLnBrk="1" hangingPunct="1">
              <a:spcBef>
                <a:spcPct val="0"/>
              </a:spcBef>
            </a:pPr>
            <a:endParaRPr lang="es-CO" altLang="es-ES" dirty="0" smtClean="0"/>
          </a:p>
          <a:p>
            <a:pPr eaLnBrk="1" hangingPunct="1">
              <a:spcBef>
                <a:spcPct val="0"/>
              </a:spcBef>
            </a:pPr>
            <a:r>
              <a:rPr lang="es-CO" altLang="es-ES" dirty="0" smtClean="0"/>
              <a:t>Hay diferentes herramientas o enfoques educativos. </a:t>
            </a:r>
          </a:p>
          <a:p>
            <a:pPr eaLnBrk="1" hangingPunct="1">
              <a:spcBef>
                <a:spcPct val="0"/>
              </a:spcBef>
            </a:pPr>
            <a:endParaRPr lang="es-CO" altLang="es-ES" dirty="0" smtClean="0"/>
          </a:p>
          <a:p>
            <a:pPr eaLnBrk="1" hangingPunct="1">
              <a:spcBef>
                <a:spcPct val="0"/>
              </a:spcBef>
            </a:pPr>
            <a:r>
              <a:rPr lang="es-CO" altLang="es-ES" dirty="0" smtClean="0"/>
              <a:t>Educación</a:t>
            </a:r>
            <a:r>
              <a:rPr lang="es-CO" altLang="es-ES" baseline="0" dirty="0" smtClean="0"/>
              <a:t> a niños se considera una oportunidad de acercarse a las familias en los procesos educativos. En el caso de tortugas se espera que los niños educarán a los padres a bajar el consumo de tortuga marina, a la vez que los niños crecen con sensibilidad por la conservación.</a:t>
            </a:r>
          </a:p>
          <a:p>
            <a:pPr eaLnBrk="1" hangingPunct="1">
              <a:spcBef>
                <a:spcPct val="0"/>
              </a:spcBef>
            </a:pPr>
            <a:endParaRPr lang="es-CO" altLang="es-ES" dirty="0" smtClean="0"/>
          </a:p>
          <a:p>
            <a:pPr eaLnBrk="1" hangingPunct="1">
              <a:spcBef>
                <a:spcPct val="0"/>
              </a:spcBef>
            </a:pPr>
            <a:r>
              <a:rPr lang="es-CO" altLang="es-ES" dirty="0" smtClean="0"/>
              <a:t>La liberación de tortugas marinas es el evento culminante cada año del trabajo con los niños</a:t>
            </a:r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B9A8DD-1F13-4996-8DFF-6C11A9FA6A0A}" type="slidenum">
              <a:rPr lang="es-CO" altLang="es-ES" smtClean="0"/>
              <a:pPr/>
              <a:t>9</a:t>
            </a:fld>
            <a:endParaRPr lang="es-CO" altLang="es-ES" smtClean="0"/>
          </a:p>
        </p:txBody>
      </p:sp>
      <p:sp>
        <p:nvSpPr>
          <p:cNvPr id="29701" name="4 Marcador de fecha"/>
          <p:cNvSpPr>
            <a:spLocks noGrp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s-ES" smtClean="0"/>
              <a:t>07/06/2017</a:t>
            </a:r>
          </a:p>
        </p:txBody>
      </p:sp>
    </p:spTree>
    <p:extLst>
      <p:ext uri="{BB962C8B-B14F-4D97-AF65-F5344CB8AC3E}">
        <p14:creationId xmlns:p14="http://schemas.microsoft.com/office/powerpoint/2010/main" val="201852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EB9CB-E2B9-4424-96C2-32ECC7672BE1}" type="datetime1">
              <a:rPr lang="es-ES"/>
              <a:pPr>
                <a:defRPr/>
              </a:pPr>
              <a:t>04/09/2017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58308-07A2-49A6-9FBE-FBC3424809F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3DF3-D14A-4AFC-9DD8-2A3F1AD51752}" type="datetime1">
              <a:rPr lang="es-ES"/>
              <a:pPr>
                <a:defRPr/>
              </a:pPr>
              <a:t>04/09/2017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BC8CE-ADD1-4A49-9C37-4C550EDAB79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15BF7-1F9A-492D-B010-EFD33ADD44F6}" type="datetime1">
              <a:rPr lang="es-ES"/>
              <a:pPr>
                <a:defRPr/>
              </a:pPr>
              <a:t>04/09/2017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6762E-C394-41EC-95C9-12EB1A41FE1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357C-B733-4526-8268-D3A49DEA13D6}" type="datetime1">
              <a:rPr lang="es-ES"/>
              <a:pPr>
                <a:defRPr/>
              </a:pPr>
              <a:t>04/09/2017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85258-2843-446D-8904-A597C9480D6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8344C-98CB-4A34-82EC-07CC0DE21066}" type="datetime1">
              <a:rPr lang="es-ES"/>
              <a:pPr>
                <a:defRPr/>
              </a:pPr>
              <a:t>04/09/2017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6E119-D1E5-427E-B399-87441BDD64E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07E62-DF25-4BE0-B121-0803C272D8F0}" type="datetime1">
              <a:rPr lang="es-ES"/>
              <a:pPr>
                <a:defRPr/>
              </a:pPr>
              <a:t>04/09/2017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20CC-E556-4841-8A65-3CFA68D5A9B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4838C-F63B-42DC-AE93-F576D507BB51}" type="datetime1">
              <a:rPr lang="es-ES"/>
              <a:pPr>
                <a:defRPr/>
              </a:pPr>
              <a:t>04/09/2017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02FD-4C8E-4C97-AEC4-98FF4A61D61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83DD-6EB5-4168-B12B-2CE6CD565251}" type="datetime1">
              <a:rPr lang="es-ES"/>
              <a:pPr>
                <a:defRPr/>
              </a:pPr>
              <a:t>04/09/2017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EE036-2D90-46C6-A35E-B147B877B1C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440F-9697-4B04-AE54-78D281DFA107}" type="datetime1">
              <a:rPr lang="es-ES"/>
              <a:pPr>
                <a:defRPr/>
              </a:pPr>
              <a:t>04/09/2017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D54D4-9E52-4A5A-A88F-B52EF4DE07A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8A8A2-2831-4D81-BDE4-00E872C3FC7B}" type="datetime1">
              <a:rPr lang="es-ES"/>
              <a:pPr>
                <a:defRPr/>
              </a:pPr>
              <a:t>04/09/2017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7261-D160-4EC1-A183-D8934A9D98B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5D79E-F064-4BEF-97E7-2138891750C1}" type="datetime1">
              <a:rPr lang="es-ES"/>
              <a:pPr>
                <a:defRPr/>
              </a:pPr>
              <a:t>04/09/2017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D76CF-83B5-49EA-8709-5F11C7FD257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B577B8-5814-4F15-9409-4CFDCF51CB98}" type="datetime1">
              <a:rPr lang="es-ES"/>
              <a:pPr>
                <a:defRPr/>
              </a:pPr>
              <a:t>04/09/2017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83BC56B-4CEB-41AA-90B8-E7DE2F7423B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maze.com/@AWWFCFOI/indigenas" TargetMode="External"/><Relationship Id="rId5" Type="http://schemas.openxmlformats.org/officeDocument/2006/relationships/hyperlink" Target="https://www.google.com.co/url?sa=i&amp;rct=j&amp;q=&amp;esrc=s&amp;source=images&amp;cd=&amp;cad=rja&amp;uact=8&amp;ved=0ahUKEwjPgIHqioLWAhUE6iYKHSIzC44QjhwIBQ&amp;url=http://curvetube.com/trailer_jipi-kogui_0001_wmv/pmoO0N1wSbM.video&amp;psig=AFQjCNHn-xk6-v7bF7WZBY_J1_5B-iCPjg&amp;ust=1504289774991518" TargetMode="External"/><Relationship Id="rId4" Type="http://schemas.openxmlformats.org/officeDocument/2006/relationships/hyperlink" Target="http://www.lajorara.com/palomin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Luz.Angarita@parquesnacionales.gov.co" TargetMode="External"/><Relationship Id="rId3" Type="http://schemas.openxmlformats.org/officeDocument/2006/relationships/image" Target="../media/image47.emf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4.bp.blogspot.com/-oVIdg9-Erzo/T19wdNKOkRI/AAAAAAAABMI/M8RUbBM1r7E/s1600/colombia+dos.jpg" TargetMode="External"/><Relationship Id="rId4" Type="http://schemas.openxmlformats.org/officeDocument/2006/relationships/hyperlink" Target="http://www.socialhizo.com/geografia/mapas/mapa-de-colombia-ubicacion-de-las-comunidades-indigenas-y-afrocolombiana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7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0" y="1484784"/>
            <a:ext cx="9001125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dirty="0">
                <a:latin typeface="Arial Narrow" pitchFamily="34" charset="0"/>
              </a:rPr>
              <a:t>EXPERIENCIAS DE TRABAJO CONJUNTO CON ACTORES ESTRATÉGICOS PARA LA CONSERVACIÓN DE LAS ÁREAS MARINAS PROTEGIDAS NACIONALES EN EL CARIBE COLOMBIANO</a:t>
            </a:r>
            <a:endParaRPr lang="es-CO" sz="2800" dirty="0">
              <a:latin typeface="Arial Narrow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2400" b="1" dirty="0" smtClean="0">
              <a:latin typeface="Arial Narrow" panose="020B060602020203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2400" b="1" dirty="0">
              <a:latin typeface="Arial Narrow" panose="020B060602020203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u="sng" dirty="0">
                <a:latin typeface="Arial Narrow" panose="020B0606020202030204" pitchFamily="34" charset="0"/>
                <a:cs typeface="+mn-cs"/>
              </a:rPr>
              <a:t>Luz Elvira </a:t>
            </a:r>
            <a:r>
              <a:rPr lang="es-CO" sz="2000" u="sng" dirty="0" smtClean="0">
                <a:latin typeface="Arial Narrow" panose="020B0606020202030204" pitchFamily="34" charset="0"/>
                <a:cs typeface="+mn-cs"/>
              </a:rPr>
              <a:t>Angarita-Jiménez</a:t>
            </a:r>
            <a:r>
              <a:rPr lang="es-CO" sz="2000" dirty="0" smtClean="0">
                <a:latin typeface="Arial Narrow" panose="020B0606020202030204" pitchFamily="34" charset="0"/>
                <a:cs typeface="+mn-cs"/>
              </a:rPr>
              <a:t>; Rebeca </a:t>
            </a:r>
            <a:r>
              <a:rPr lang="es-CO" sz="2000" dirty="0" err="1" smtClean="0">
                <a:latin typeface="Arial Narrow" panose="020B0606020202030204" pitchFamily="34" charset="0"/>
                <a:cs typeface="+mn-cs"/>
              </a:rPr>
              <a:t>Franke</a:t>
            </a:r>
            <a:r>
              <a:rPr lang="es-CO" sz="2000" dirty="0" smtClean="0">
                <a:latin typeface="Arial Narrow" panose="020B0606020202030204" pitchFamily="34" charset="0"/>
                <a:cs typeface="+mn-cs"/>
              </a:rPr>
              <a:t>-Ante; </a:t>
            </a:r>
            <a:r>
              <a:rPr lang="es-CO" sz="2000" dirty="0">
                <a:latin typeface="Arial Narrow" panose="020B0606020202030204" pitchFamily="34" charset="0"/>
              </a:rPr>
              <a:t>Yury </a:t>
            </a:r>
            <a:r>
              <a:rPr lang="es-CO" sz="2000" dirty="0" smtClean="0">
                <a:latin typeface="Arial Narrow" panose="020B0606020202030204" pitchFamily="34" charset="0"/>
              </a:rPr>
              <a:t>Naranjo-Sánchez</a:t>
            </a:r>
            <a:r>
              <a:rPr lang="es-CO" sz="2000" dirty="0" smtClean="0">
                <a:latin typeface="Arial Narrow" panose="020B0606020202030204" pitchFamily="34" charset="0"/>
              </a:rPr>
              <a:t>; </a:t>
            </a:r>
            <a:r>
              <a:rPr lang="es-CO" sz="2000" dirty="0" smtClean="0">
                <a:latin typeface="Arial Narrow" panose="020B0606020202030204" pitchFamily="34" charset="0"/>
              </a:rPr>
              <a:t>María García-Núñez; </a:t>
            </a:r>
            <a:r>
              <a:rPr lang="es-CO" sz="2000" dirty="0">
                <a:latin typeface="Arial Narrow" panose="020B0606020202030204" pitchFamily="34" charset="0"/>
              </a:rPr>
              <a:t>Milena </a:t>
            </a:r>
            <a:r>
              <a:rPr lang="es-CO" sz="2000" dirty="0" err="1" smtClean="0">
                <a:latin typeface="Arial Narrow" panose="020B0606020202030204" pitchFamily="34" charset="0"/>
              </a:rPr>
              <a:t>Marrugo</a:t>
            </a:r>
            <a:r>
              <a:rPr lang="es-CO" sz="2000" dirty="0" smtClean="0">
                <a:latin typeface="Arial Narrow" panose="020B0606020202030204" pitchFamily="34" charset="0"/>
              </a:rPr>
              <a:t>-Pascuales</a:t>
            </a: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algn="ctr">
              <a:defRPr/>
            </a:pPr>
            <a:r>
              <a:rPr lang="es-CO" sz="2400" b="1" dirty="0">
                <a:latin typeface="Arial Narrow" panose="020B0606020202030204" pitchFamily="34" charset="0"/>
                <a:cs typeface="+mn-cs"/>
              </a:rPr>
              <a:t>Dirección Territorial Caribe </a:t>
            </a:r>
            <a:endParaRPr lang="es-CO" sz="2400" b="1" dirty="0" smtClean="0">
              <a:latin typeface="Arial Narrow" panose="020B0606020202030204" pitchFamily="34" charset="0"/>
              <a:cs typeface="+mn-cs"/>
            </a:endParaRPr>
          </a:p>
          <a:p>
            <a:pPr algn="ctr">
              <a:defRPr/>
            </a:pPr>
            <a:r>
              <a:rPr lang="es-CO" sz="2400" b="1" dirty="0" smtClean="0">
                <a:latin typeface="Arial Narrow" panose="020B0606020202030204" pitchFamily="34" charset="0"/>
              </a:rPr>
              <a:t>Parques </a:t>
            </a:r>
            <a:r>
              <a:rPr lang="es-CO" sz="2400" b="1" dirty="0">
                <a:latin typeface="Arial Narrow" panose="020B0606020202030204" pitchFamily="34" charset="0"/>
              </a:rPr>
              <a:t>Nacionales Naturales de Colombia</a:t>
            </a:r>
            <a:endParaRPr lang="es-CO" sz="2400" b="1" dirty="0">
              <a:latin typeface="Arial Narrow" panose="020B060602020203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latin typeface="Arial Narrow" panose="020B0606020202030204" pitchFamily="34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 smtClean="0">
                <a:latin typeface="Arial Narrow" panose="020B0606020202030204" pitchFamily="34" charset="0"/>
                <a:cs typeface="+mn-cs"/>
              </a:rPr>
              <a:t>4to. </a:t>
            </a:r>
            <a:r>
              <a:rPr lang="es-CO" sz="2000" b="1" dirty="0">
                <a:latin typeface="Arial Narrow" panose="020B0606020202030204" pitchFamily="34" charset="0"/>
              </a:rPr>
              <a:t>Congreso </a:t>
            </a:r>
            <a:r>
              <a:rPr lang="es-CO" sz="2000" b="1" dirty="0" smtClean="0">
                <a:latin typeface="Arial Narrow" panose="020B0606020202030204" pitchFamily="34" charset="0"/>
              </a:rPr>
              <a:t>Internacional de </a:t>
            </a:r>
            <a:r>
              <a:rPr lang="es-CO" sz="2000" b="1" dirty="0">
                <a:latin typeface="Arial Narrow" panose="020B0606020202030204" pitchFamily="34" charset="0"/>
              </a:rPr>
              <a:t>Áreas Marinas </a:t>
            </a:r>
            <a:r>
              <a:rPr lang="es-CO" sz="2000" b="1" dirty="0" smtClean="0">
                <a:latin typeface="Arial Narrow" panose="020B0606020202030204" pitchFamily="34" charset="0"/>
              </a:rPr>
              <a:t>Protegidas</a:t>
            </a:r>
            <a:endParaRPr lang="es-CO" sz="2000" b="1" dirty="0" smtClean="0">
              <a:latin typeface="Arial Narrow" panose="020B0606020202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 smtClean="0">
                <a:latin typeface="Arial Narrow" panose="020B0606020202030204" pitchFamily="34" charset="0"/>
              </a:rPr>
              <a:t>La </a:t>
            </a:r>
            <a:r>
              <a:rPr lang="es-CO" sz="2000" b="1" dirty="0">
                <a:latin typeface="Arial Narrow" panose="020B0606020202030204" pitchFamily="34" charset="0"/>
              </a:rPr>
              <a:t>Serena-Chile, </a:t>
            </a:r>
            <a:r>
              <a:rPr lang="es-CO" sz="2000" b="1" dirty="0" smtClean="0">
                <a:latin typeface="Arial Narrow" panose="020B0606020202030204" pitchFamily="34" charset="0"/>
              </a:rPr>
              <a:t>septiembre de 2017</a:t>
            </a:r>
            <a:endParaRPr lang="es-ES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0"/>
            <a:ext cx="9323512" cy="68580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cxnSp>
        <p:nvCxnSpPr>
          <p:cNvPr id="15" name="14 Conector recto"/>
          <p:cNvCxnSpPr/>
          <p:nvPr/>
        </p:nvCxnSpPr>
        <p:spPr>
          <a:xfrm>
            <a:off x="2195736" y="23488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Rectángulo"/>
          <p:cNvSpPr/>
          <p:nvPr/>
        </p:nvSpPr>
        <p:spPr>
          <a:xfrm>
            <a:off x="357158" y="1786104"/>
            <a:ext cx="8501122" cy="32145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O" sz="22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endParaRPr lang="es-CO" sz="2200" dirty="0">
              <a:latin typeface="Arial Narrow" panose="020B0606020202030204" pitchFamily="34" charset="0"/>
              <a:cs typeface="Arial" pitchFamily="34" charset="0"/>
            </a:endParaRPr>
          </a:p>
          <a:p>
            <a:endParaRPr lang="es-CO" sz="22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endParaRPr lang="es-CO" sz="22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es-CO" sz="2200" b="1" u="sng" dirty="0" smtClean="0">
                <a:latin typeface="Arial Narrow" panose="020B0606020202030204" pitchFamily="34" charset="0"/>
                <a:cs typeface="Arial" pitchFamily="34" charset="0"/>
              </a:rPr>
              <a:t>La </a:t>
            </a:r>
            <a:r>
              <a:rPr lang="es-CO" sz="2200" b="1" u="sng" dirty="0" err="1" smtClean="0">
                <a:latin typeface="Arial Narrow" panose="020B0606020202030204" pitchFamily="34" charset="0"/>
                <a:cs typeface="Arial" pitchFamily="34" charset="0"/>
              </a:rPr>
              <a:t>etno</a:t>
            </a:r>
            <a:r>
              <a:rPr lang="es-CO" sz="2200" b="1" u="sng" dirty="0" smtClean="0">
                <a:latin typeface="Arial Narrow" panose="020B0606020202030204" pitchFamily="34" charset="0"/>
                <a:cs typeface="Arial" pitchFamily="34" charset="0"/>
              </a:rPr>
              <a:t>-educación </a:t>
            </a:r>
            <a:r>
              <a:rPr lang="es-CO" sz="2200" dirty="0" smtClean="0">
                <a:latin typeface="Arial Narrow" panose="020B0606020202030204" pitchFamily="34" charset="0"/>
                <a:cs typeface="Arial" pitchFamily="34" charset="0"/>
              </a:rPr>
              <a:t>– para la reafirmación </a:t>
            </a:r>
            <a:r>
              <a:rPr lang="es-CO" sz="2200" dirty="0" smtClean="0">
                <a:latin typeface="Arial Narrow" panose="020B0606020202030204" pitchFamily="34" charset="0"/>
                <a:cs typeface="Arial" pitchFamily="34" charset="0"/>
              </a:rPr>
              <a:t>de </a:t>
            </a:r>
            <a:r>
              <a:rPr lang="es-CO" sz="2200" dirty="0" smtClean="0">
                <a:latin typeface="Arial Narrow" panose="020B0606020202030204" pitchFamily="34" charset="0"/>
                <a:cs typeface="Arial" pitchFamily="34" charset="0"/>
              </a:rPr>
              <a:t>las culturas propias de las cuatro etnias que habitan la Sierra.  </a:t>
            </a:r>
          </a:p>
          <a:p>
            <a:endParaRPr lang="es-CO" sz="22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es-CO" sz="2200" b="1" u="sng" dirty="0" smtClean="0">
                <a:latin typeface="Arial Narrow" panose="020B0606020202030204" pitchFamily="34" charset="0"/>
                <a:cs typeface="Arial" pitchFamily="34" charset="0"/>
              </a:rPr>
              <a:t>Caso</a:t>
            </a:r>
            <a:r>
              <a:rPr lang="es-CO" sz="2200" dirty="0" smtClean="0">
                <a:latin typeface="Arial Narrow" panose="020B0606020202030204" pitchFamily="34" charset="0"/>
                <a:cs typeface="Arial" pitchFamily="34" charset="0"/>
              </a:rPr>
              <a:t>: Pueblos </a:t>
            </a:r>
            <a:r>
              <a:rPr lang="es-CO" sz="2200" dirty="0" err="1" smtClean="0">
                <a:latin typeface="Arial Narrow" panose="020B0606020202030204" pitchFamily="34" charset="0"/>
                <a:cs typeface="Arial" pitchFamily="34" charset="0"/>
              </a:rPr>
              <a:t>Arhuaco</a:t>
            </a:r>
            <a:r>
              <a:rPr lang="es-CO" sz="2200" dirty="0" smtClean="0">
                <a:latin typeface="Arial Narrow" panose="020B0606020202030204" pitchFamily="34" charset="0"/>
                <a:cs typeface="Arial" pitchFamily="34" charset="0"/>
              </a:rPr>
              <a:t> (</a:t>
            </a:r>
            <a:r>
              <a:rPr lang="es-CO" sz="2200" dirty="0" err="1" smtClean="0">
                <a:latin typeface="Arial Narrow" panose="020B0606020202030204" pitchFamily="34" charset="0"/>
                <a:cs typeface="Arial" pitchFamily="34" charset="0"/>
              </a:rPr>
              <a:t>Ika</a:t>
            </a:r>
            <a:r>
              <a:rPr lang="es-CO" sz="2200" dirty="0" smtClean="0">
                <a:latin typeface="Arial Narrow" panose="020B0606020202030204" pitchFamily="34" charset="0"/>
                <a:cs typeface="Arial" pitchFamily="34" charset="0"/>
              </a:rPr>
              <a:t>) y </a:t>
            </a:r>
            <a:r>
              <a:rPr lang="es-CO" sz="2200" dirty="0" err="1" smtClean="0">
                <a:latin typeface="Arial Narrow" panose="020B0606020202030204" pitchFamily="34" charset="0"/>
                <a:cs typeface="Arial" pitchFamily="34" charset="0"/>
              </a:rPr>
              <a:t>Kogui</a:t>
            </a:r>
            <a:r>
              <a:rPr lang="es-CO" sz="2200" dirty="0" smtClean="0">
                <a:latin typeface="Arial Narrow" panose="020B0606020202030204" pitchFamily="34" charset="0"/>
                <a:cs typeface="Arial" pitchFamily="34" charset="0"/>
              </a:rPr>
              <a:t> (</a:t>
            </a:r>
            <a:r>
              <a:rPr lang="es-CO" sz="2200" dirty="0" err="1" smtClean="0">
                <a:latin typeface="Arial Narrow" panose="020B0606020202030204" pitchFamily="34" charset="0"/>
                <a:cs typeface="Arial" pitchFamily="34" charset="0"/>
              </a:rPr>
              <a:t>Kággabba</a:t>
            </a:r>
            <a:r>
              <a:rPr lang="es-CO" sz="2200" dirty="0">
                <a:latin typeface="Arial Narrow" panose="020B0606020202030204" pitchFamily="34" charset="0"/>
                <a:cs typeface="Arial" pitchFamily="34" charset="0"/>
              </a:rPr>
              <a:t>), </a:t>
            </a:r>
            <a:r>
              <a:rPr lang="es-CO" sz="2200" dirty="0" smtClean="0">
                <a:latin typeface="Arial Narrow" panose="020B0606020202030204" pitchFamily="34" charset="0"/>
                <a:cs typeface="Arial" pitchFamily="34" charset="0"/>
              </a:rPr>
              <a:t>para quienes es vital  la conectividad de  la sierra y el mar.</a:t>
            </a:r>
          </a:p>
          <a:p>
            <a:endParaRPr lang="es-CO" sz="2200" dirty="0"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es-CO" sz="2200" b="1" u="sng" dirty="0" smtClean="0">
                <a:latin typeface="Arial Narrow" pitchFamily="34" charset="0"/>
                <a:cs typeface="Arial" pitchFamily="34" charset="0"/>
              </a:rPr>
              <a:t>Actores</a:t>
            </a:r>
            <a:r>
              <a:rPr lang="es-CO" sz="2200" dirty="0" smtClean="0">
                <a:latin typeface="Arial Narrow" pitchFamily="34" charset="0"/>
                <a:cs typeface="Arial" pitchFamily="34" charset="0"/>
              </a:rPr>
              <a:t>: Rectores autodenominados como “Enamorados de la Conservación” en donde  hay delegados  indígenas que han compartido los  principios de su pueblo con relación  a la educación ambiental  de sus niños y jóvenes</a:t>
            </a:r>
            <a:r>
              <a:rPr lang="es-CO" sz="2200" dirty="0" smtClean="0">
                <a:latin typeface="Arial Narrow" pitchFamily="34" charset="0"/>
                <a:cs typeface="Arial" pitchFamily="34" charset="0"/>
              </a:rPr>
              <a:t>.</a:t>
            </a:r>
          </a:p>
          <a:p>
            <a:endParaRPr lang="es-CO" sz="2200" dirty="0" smtClean="0">
              <a:latin typeface="Arial Narrow" pitchFamily="34" charset="0"/>
              <a:cs typeface="Arial" pitchFamily="34" charset="0"/>
            </a:endParaRPr>
          </a:p>
          <a:p>
            <a:endParaRPr lang="es-CO" sz="2200" dirty="0" smtClean="0">
              <a:latin typeface="Arial Narrow" pitchFamily="34" charset="0"/>
              <a:cs typeface="Arial" pitchFamily="34" charset="0"/>
            </a:endParaRPr>
          </a:p>
          <a:p>
            <a:endParaRPr lang="es-CO" sz="2200" dirty="0" smtClean="0">
              <a:latin typeface="Arial Narrow" pitchFamily="34" charset="0"/>
              <a:cs typeface="Arial" pitchFamily="34" charset="0"/>
            </a:endParaRPr>
          </a:p>
          <a:p>
            <a:endParaRPr lang="es-CO" sz="2200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636"/>
            <a:ext cx="9341765" cy="150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1" y="1142984"/>
            <a:ext cx="9341764" cy="4616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Arial Narrow" panose="020B0606020202030204" pitchFamily="34" charset="0"/>
              </a:rPr>
              <a:t>PNN Sierra Nevada de Santa Marta: </a:t>
            </a:r>
            <a:r>
              <a:rPr lang="es-CO" sz="2400" b="1" dirty="0" err="1" smtClean="0">
                <a:latin typeface="Arial Narrow" panose="020B0606020202030204" pitchFamily="34" charset="0"/>
              </a:rPr>
              <a:t>Etno</a:t>
            </a:r>
            <a:r>
              <a:rPr lang="es-CO" sz="2400" b="1" dirty="0" smtClean="0">
                <a:latin typeface="Arial Narrow" panose="020B0606020202030204" pitchFamily="34" charset="0"/>
              </a:rPr>
              <a:t>-Educación</a:t>
            </a:r>
            <a:endParaRPr lang="es-CO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0"/>
            <a:ext cx="9164950" cy="684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14 Conector recto"/>
          <p:cNvCxnSpPr/>
          <p:nvPr/>
        </p:nvCxnSpPr>
        <p:spPr>
          <a:xfrm>
            <a:off x="2195736" y="23488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0" y="1124744"/>
            <a:ext cx="9164918" cy="65899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300" b="1" dirty="0" smtClean="0">
                <a:latin typeface="Arial Narrow" pitchFamily="34" charset="0"/>
              </a:rPr>
              <a:t>Una experiencia significativa: el trabajo con </a:t>
            </a:r>
            <a:r>
              <a:rPr lang="es-CO" sz="2300" b="1" dirty="0" err="1" smtClean="0">
                <a:latin typeface="Arial Narrow" pitchFamily="34" charset="0"/>
              </a:rPr>
              <a:t>Arhuacos</a:t>
            </a:r>
            <a:r>
              <a:rPr lang="es-CO" sz="2300" b="1" dirty="0" smtClean="0">
                <a:latin typeface="Arial Narrow" pitchFamily="34" charset="0"/>
              </a:rPr>
              <a:t> y </a:t>
            </a:r>
            <a:r>
              <a:rPr lang="es-CO" sz="2300" b="1" dirty="0" err="1" smtClean="0">
                <a:latin typeface="Arial Narrow" pitchFamily="34" charset="0"/>
              </a:rPr>
              <a:t>Koguis</a:t>
            </a:r>
            <a:r>
              <a:rPr lang="es-CO" sz="2300" b="1" dirty="0" smtClean="0">
                <a:latin typeface="Arial Narrow" pitchFamily="34" charset="0"/>
              </a:rPr>
              <a:t> – Parque Nacional Natural Sierra Nevada de Santa Marta</a:t>
            </a:r>
            <a:endParaRPr lang="es-CO" sz="2300" b="1" dirty="0">
              <a:latin typeface="Arial Narrow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5536" y="1988840"/>
            <a:ext cx="8352928" cy="31683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2000" dirty="0" smtClean="0">
                <a:latin typeface="Arial Narrow" pitchFamily="34" charset="0"/>
                <a:cs typeface="Arial" pitchFamily="34" charset="0"/>
              </a:rPr>
              <a:t>El proceso tiene como </a:t>
            </a:r>
            <a:r>
              <a:rPr lang="es-CO" sz="2000" b="1" u="sng" dirty="0" smtClean="0">
                <a:latin typeface="Arial Narrow" pitchFamily="34" charset="0"/>
                <a:cs typeface="Arial" pitchFamily="34" charset="0"/>
              </a:rPr>
              <a:t>fortaleza</a:t>
            </a:r>
            <a:r>
              <a:rPr lang="es-CO" sz="2000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s-CO" sz="2000" dirty="0" smtClean="0">
                <a:latin typeface="Arial Narrow" pitchFamily="34" charset="0"/>
                <a:cs typeface="Arial" pitchFamily="34" charset="0"/>
              </a:rPr>
              <a:t>el relacionamiento y acercamiento  de comunidades indígenas y campesinas  para compartir sus propuestas, modelos y pensamiento en torno a la educación ambiental, en donde el agua es uno de los ejes articuladores en los modelos </a:t>
            </a:r>
            <a:r>
              <a:rPr lang="es-CO" sz="2000" dirty="0" err="1" smtClean="0">
                <a:latin typeface="Arial Narrow" pitchFamily="34" charset="0"/>
                <a:cs typeface="Arial" pitchFamily="34" charset="0"/>
              </a:rPr>
              <a:t>etno</a:t>
            </a:r>
            <a:r>
              <a:rPr lang="es-CO" sz="2000" dirty="0" smtClean="0">
                <a:latin typeface="Arial Narrow" pitchFamily="34" charset="0"/>
                <a:cs typeface="Arial" pitchFamily="34" charset="0"/>
              </a:rPr>
              <a:t>-educativos de todos los pueblos.</a:t>
            </a:r>
          </a:p>
          <a:p>
            <a:endParaRPr lang="es-CO" sz="2000" dirty="0">
              <a:latin typeface="Arial Narrow" pitchFamily="34" charset="0"/>
              <a:cs typeface="Arial" pitchFamily="34" charset="0"/>
            </a:endParaRPr>
          </a:p>
          <a:p>
            <a:pPr algn="just"/>
            <a:r>
              <a:rPr lang="es-CO" sz="2000" dirty="0" smtClean="0">
                <a:latin typeface="Arial Narrow" pitchFamily="34" charset="0"/>
              </a:rPr>
              <a:t>Las </a:t>
            </a:r>
            <a:r>
              <a:rPr lang="es-CO" sz="2000" b="1" u="sng" dirty="0" smtClean="0">
                <a:latin typeface="Arial Narrow" pitchFamily="34" charset="0"/>
              </a:rPr>
              <a:t>debilidades</a:t>
            </a:r>
            <a:r>
              <a:rPr lang="es-CO" sz="2000" b="1" dirty="0" smtClean="0">
                <a:latin typeface="Arial Narrow" pitchFamily="34" charset="0"/>
              </a:rPr>
              <a:t> </a:t>
            </a:r>
            <a:r>
              <a:rPr lang="es-CO" sz="2000" dirty="0" smtClean="0">
                <a:latin typeface="Arial Narrow" pitchFamily="34" charset="0"/>
              </a:rPr>
              <a:t>se generan por las interrupciones  del proceso por el movimiento de los maestros y su falta de continuidad</a:t>
            </a:r>
          </a:p>
          <a:p>
            <a:pPr algn="just"/>
            <a:endParaRPr lang="es-CO" sz="2000" dirty="0" smtClean="0">
              <a:latin typeface="Arial Narrow" pitchFamily="34" charset="0"/>
            </a:endParaRPr>
          </a:p>
          <a:p>
            <a:pPr algn="just"/>
            <a:r>
              <a:rPr lang="es-CO" sz="2000" dirty="0" smtClean="0">
                <a:latin typeface="Arial Narrow" pitchFamily="34" charset="0"/>
              </a:rPr>
              <a:t>Las </a:t>
            </a:r>
            <a:r>
              <a:rPr lang="es-CO" sz="2000" b="1" u="sng" dirty="0" smtClean="0">
                <a:latin typeface="Arial Narrow" pitchFamily="34" charset="0"/>
              </a:rPr>
              <a:t>oportunidades</a:t>
            </a:r>
            <a:r>
              <a:rPr lang="es-CO" sz="2000" b="1" dirty="0" smtClean="0">
                <a:latin typeface="Arial Narrow" pitchFamily="34" charset="0"/>
              </a:rPr>
              <a:t> </a:t>
            </a:r>
            <a:r>
              <a:rPr lang="es-CO" sz="2000" dirty="0" smtClean="0">
                <a:latin typeface="Arial Narrow" pitchFamily="34" charset="0"/>
              </a:rPr>
              <a:t>se arraiga en la construcción conjunta del Plan de Manejo del Parque, en donde ambas partes  podrán posicionar las visiones de </a:t>
            </a:r>
            <a:r>
              <a:rPr lang="es-CO" sz="2000" dirty="0" smtClean="0">
                <a:latin typeface="Arial Narrow" pitchFamily="34" charset="0"/>
              </a:rPr>
              <a:t>conservación.</a:t>
            </a:r>
            <a:endParaRPr lang="es-CO" sz="2000" dirty="0" smtClean="0">
              <a:latin typeface="Arial Narrow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0" y="6498575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/>
              <a:t>Fotos:   </a:t>
            </a:r>
            <a:r>
              <a:rPr lang="es-CO" sz="1100" dirty="0" smtClean="0">
                <a:hlinkClick r:id="rId4"/>
              </a:rPr>
              <a:t>http://www.lajorara.com/palomino/#prettyPhoto[gallery-1]/0/</a:t>
            </a:r>
            <a:r>
              <a:rPr lang="es-CO" sz="1100" dirty="0" smtClean="0"/>
              <a:t>   ,  </a:t>
            </a:r>
            <a:r>
              <a:rPr lang="es-CO" sz="1100" dirty="0" err="1" smtClean="0">
                <a:hlinkClick r:id="rId5"/>
              </a:rPr>
              <a:t>trailer</a:t>
            </a:r>
            <a:r>
              <a:rPr lang="es-CO" sz="1100" dirty="0" smtClean="0">
                <a:hlinkClick r:id="rId5"/>
              </a:rPr>
              <a:t> jipi-kogui_0001.wmv</a:t>
            </a:r>
            <a:r>
              <a:rPr lang="es-CO" sz="1100" dirty="0" smtClean="0"/>
              <a:t> , </a:t>
            </a:r>
            <a:r>
              <a:rPr lang="es-CO" sz="1100" dirty="0" smtClean="0">
                <a:hlinkClick r:id="rId6"/>
              </a:rPr>
              <a:t>https://www.emaze.com/@AWWFCFOI/indigenas</a:t>
            </a:r>
            <a:r>
              <a:rPr lang="es-CO" sz="1100" dirty="0" smtClean="0"/>
              <a:t> </a:t>
            </a:r>
          </a:p>
          <a:p>
            <a:r>
              <a:rPr lang="es-CO" sz="1100" dirty="0" smtClean="0"/>
              <a:t>   </a:t>
            </a:r>
            <a:endParaRPr lang="es-CO" sz="1100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2" y="5187966"/>
            <a:ext cx="9144032" cy="131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19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7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9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C9BA74-4944-4D26-BAF2-364726598E87}" type="slidenum">
              <a:rPr lang="es-ES" smtClean="0"/>
              <a:pPr/>
              <a:t>12</a:t>
            </a:fld>
            <a:endParaRPr lang="es-ES" smtClean="0"/>
          </a:p>
        </p:txBody>
      </p:sp>
      <p:sp>
        <p:nvSpPr>
          <p:cNvPr id="11" name="8 Rectángulo"/>
          <p:cNvSpPr>
            <a:spLocks noChangeArrowheads="1"/>
          </p:cNvSpPr>
          <p:nvPr/>
        </p:nvSpPr>
        <p:spPr bwMode="auto">
          <a:xfrm>
            <a:off x="611560" y="1679897"/>
            <a:ext cx="8280919" cy="36933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CO" altLang="es-CO" sz="1800" u="sng" dirty="0" smtClean="0">
                <a:latin typeface="Arial Narrow" panose="020B0606020202030204" pitchFamily="34" charset="0"/>
              </a:rPr>
              <a:t>Proyecto</a:t>
            </a:r>
            <a:r>
              <a:rPr lang="es-CO" altLang="es-CO" sz="1800" dirty="0" smtClean="0">
                <a:latin typeface="Arial Narrow" panose="020B0606020202030204" pitchFamily="34" charset="0"/>
              </a:rPr>
              <a:t>: </a:t>
            </a:r>
            <a:r>
              <a:rPr lang="es-CO" altLang="es-CO" sz="1800" b="1" dirty="0" smtClean="0">
                <a:latin typeface="Arial Narrow" panose="020B0606020202030204" pitchFamily="34" charset="0"/>
              </a:rPr>
              <a:t>Conservando Recursos Hidrobiológicos y Pesqueros en las Áreas Protegidas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s-CO" altLang="es-CO" sz="1800" b="1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1800" u="sng" dirty="0" smtClean="0">
                <a:latin typeface="Arial Narrow" panose="020B0606020202030204" pitchFamily="34" charset="0"/>
              </a:rPr>
              <a:t>Grupo Comunitario</a:t>
            </a:r>
            <a:r>
              <a:rPr lang="es-CO" altLang="es-CO" sz="1800" b="1" dirty="0" smtClean="0">
                <a:latin typeface="Arial Narrow" panose="020B0606020202030204" pitchFamily="34" charset="0"/>
              </a:rPr>
              <a:t>: </a:t>
            </a:r>
            <a:r>
              <a:rPr lang="es-CO" altLang="es-CO" sz="1800" dirty="0" smtClean="0">
                <a:latin typeface="Arial Narrow" panose="020B0606020202030204" pitchFamily="34" charset="0"/>
              </a:rPr>
              <a:t>Afrodescendientes</a:t>
            </a:r>
            <a:r>
              <a:rPr lang="es-CO" altLang="es-CO" sz="1800" b="1" dirty="0" smtClean="0">
                <a:latin typeface="Arial Narrow" panose="020B0606020202030204" pitchFamily="34" charset="0"/>
              </a:rPr>
              <a:t> -Fundación para la Conservación de los Recursos Hidrobiológicos y Pesqueros Lago Mar – FUNLAMAR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CO" altLang="es-CO" sz="1800" b="1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CO" altLang="es-CO" sz="1800" dirty="0" smtClean="0">
                <a:latin typeface="Arial Narrow" panose="020B0606020202030204" pitchFamily="34" charset="0"/>
              </a:rPr>
              <a:t>Socios Actuales: </a:t>
            </a:r>
            <a:r>
              <a:rPr lang="es-CO" altLang="es-CO" sz="1800" b="1" dirty="0" smtClean="0">
                <a:latin typeface="Arial Narrow" panose="020B0606020202030204" pitchFamily="34" charset="0"/>
              </a:rPr>
              <a:t>11              Tiempo:  5 años de trabajo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s-CO" altLang="es-CO" sz="1800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CO" altLang="es-CO" sz="1800" dirty="0" smtClean="0">
                <a:latin typeface="Arial Narrow" panose="020B0606020202030204" pitchFamily="34" charset="0"/>
              </a:rPr>
              <a:t>Principal presión: </a:t>
            </a:r>
            <a:r>
              <a:rPr lang="es-CO" altLang="es-CO" sz="1800" b="1" dirty="0" smtClean="0">
                <a:latin typeface="Arial Narrow" panose="020B0606020202030204" pitchFamily="34" charset="0"/>
              </a:rPr>
              <a:t>Pesca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CO" altLang="es-CO" sz="1800" b="1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1800" b="1" dirty="0" smtClean="0">
                <a:latin typeface="Arial Narrow" panose="020B0606020202030204" pitchFamily="34" charset="0"/>
              </a:rPr>
              <a:t>Servicios Ecoturístico: </a:t>
            </a:r>
            <a:r>
              <a:rPr lang="es-CO" altLang="es-CO" sz="1800" dirty="0" smtClean="0">
                <a:latin typeface="Arial Narrow" panose="020B0606020202030204" pitchFamily="34" charset="0"/>
              </a:rPr>
              <a:t>Alimentación, Transporte, Parqueo (garaje), camping.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CO" altLang="es-CO" sz="1800" b="1" dirty="0" smtClean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CO" altLang="es-CO" sz="1800" b="1" dirty="0" smtClean="0">
                <a:latin typeface="Arial Narrow" panose="020B0606020202030204" pitchFamily="34" charset="0"/>
              </a:rPr>
              <a:t>Actividades Ecoturísticas</a:t>
            </a:r>
            <a:r>
              <a:rPr lang="es-CO" altLang="es-CO" sz="1800" dirty="0" smtClean="0">
                <a:latin typeface="Arial Narrow" panose="020B0606020202030204" pitchFamily="34" charset="0"/>
              </a:rPr>
              <a:t>: Paseo en Botes, Pesca Deportiva, Avistamiento de aves, recreación (voleibol, futbol</a:t>
            </a:r>
            <a:r>
              <a:rPr lang="es-CO" altLang="es-CO" sz="1800" dirty="0">
                <a:latin typeface="Arial Narrow" panose="020B0606020202030204" pitchFamily="34" charset="0"/>
              </a:rPr>
              <a:t>)</a:t>
            </a:r>
            <a:endParaRPr lang="es-CO" altLang="es-CO" sz="1800" dirty="0" smtClean="0">
              <a:latin typeface="Arial Narrow" panose="020B060602020203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2" y="1124744"/>
            <a:ext cx="9143968" cy="52409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CO" sz="2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Ecoturismo en el Santuario de Fauna y Flora Los Flamencos </a:t>
            </a:r>
            <a:endParaRPr lang="es-ES" altLang="es-CO" sz="26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" y="5286217"/>
            <a:ext cx="9143968" cy="15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7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071546"/>
            <a:ext cx="8382255" cy="5072065"/>
          </a:xfrm>
          <a:prstGeom prst="rect">
            <a:avLst/>
          </a:prstGeom>
          <a:solidFill>
            <a:srgbClr val="A01CAA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12 Grupo"/>
          <p:cNvGrpSpPr/>
          <p:nvPr/>
        </p:nvGrpSpPr>
        <p:grpSpPr>
          <a:xfrm>
            <a:off x="-32" y="5000636"/>
            <a:ext cx="6429387" cy="1889035"/>
            <a:chOff x="71439" y="5000636"/>
            <a:chExt cx="6429387" cy="1889035"/>
          </a:xfrm>
        </p:grpSpPr>
        <p:pic>
          <p:nvPicPr>
            <p:cNvPr id="11273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28728" y="6143644"/>
              <a:ext cx="5072098" cy="746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274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39" y="5000636"/>
              <a:ext cx="1357289" cy="185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13 CuadroTexto"/>
          <p:cNvSpPr txBox="1"/>
          <p:nvPr/>
        </p:nvSpPr>
        <p:spPr>
          <a:xfrm>
            <a:off x="1498993" y="5085185"/>
            <a:ext cx="292899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2400" dirty="0" smtClean="0"/>
              <a:t>Santuario de Fauna y Flora Los </a:t>
            </a:r>
            <a:r>
              <a:rPr lang="es-CO" sz="2400" dirty="0" smtClean="0"/>
              <a:t>Flamencos</a:t>
            </a:r>
            <a:endParaRPr lang="es-CO" sz="2400" dirty="0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6072206"/>
            <a:ext cx="271461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7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</p:pic>
      <p:sp>
        <p:nvSpPr>
          <p:cNvPr id="10243" name="9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C9BA74-4944-4D26-BAF2-364726598E87}" type="slidenum">
              <a:rPr lang="es-ES" smtClean="0"/>
              <a:pPr/>
              <a:t>14</a:t>
            </a:fld>
            <a:endParaRPr lang="es-ES" smtClean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124744"/>
            <a:ext cx="9144000" cy="50358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CO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RELACIONAMIENTO CON EL SECTOR </a:t>
            </a:r>
            <a:r>
              <a:rPr lang="es-MX" altLang="es-CO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PRIVADO</a:t>
            </a:r>
            <a:endParaRPr lang="es-ES" altLang="es-CO" sz="24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772816"/>
            <a:ext cx="8568952" cy="3096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200" b="1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s-CO" sz="22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Proyecto</a:t>
            </a:r>
            <a:endParaRPr lang="es-CO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s-CO" sz="2200" dirty="0">
                <a:solidFill>
                  <a:schemeClr val="tx1"/>
                </a:solidFill>
                <a:latin typeface="Arial Narrow" panose="020B0606020202030204" pitchFamily="34" charset="0"/>
              </a:rPr>
              <a:t>Contribución </a:t>
            </a:r>
            <a:r>
              <a:rPr lang="es-CO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la </a:t>
            </a:r>
            <a:r>
              <a:rPr lang="es-CO" sz="2200" dirty="0">
                <a:solidFill>
                  <a:schemeClr val="tx1"/>
                </a:solidFill>
                <a:latin typeface="Arial Narrow" panose="020B0606020202030204" pitchFamily="34" charset="0"/>
              </a:rPr>
              <a:t>Restauración Participativa </a:t>
            </a:r>
            <a:r>
              <a:rPr lang="es-CO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del </a:t>
            </a:r>
            <a:r>
              <a:rPr lang="es-CO" sz="2200" dirty="0">
                <a:solidFill>
                  <a:schemeClr val="tx1"/>
                </a:solidFill>
                <a:latin typeface="Arial Narrow" panose="020B0606020202030204" pitchFamily="34" charset="0"/>
              </a:rPr>
              <a:t>Manglar </a:t>
            </a:r>
            <a:r>
              <a:rPr lang="es-CO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 </a:t>
            </a:r>
            <a:r>
              <a:rPr lang="es-CO" sz="2200" dirty="0">
                <a:solidFill>
                  <a:schemeClr val="tx1"/>
                </a:solidFill>
                <a:latin typeface="Arial Narrow" panose="020B0606020202030204" pitchFamily="34" charset="0"/>
              </a:rPr>
              <a:t>d</a:t>
            </a:r>
            <a:r>
              <a:rPr lang="es-CO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os </a:t>
            </a:r>
            <a:r>
              <a:rPr lang="es-CO" sz="2200" dirty="0">
                <a:solidFill>
                  <a:schemeClr val="tx1"/>
                </a:solidFill>
                <a:latin typeface="Arial Narrow" panose="020B0606020202030204" pitchFamily="34" charset="0"/>
              </a:rPr>
              <a:t>Áreas </a:t>
            </a:r>
            <a:r>
              <a:rPr lang="es-CO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 la </a:t>
            </a:r>
            <a:r>
              <a:rPr lang="es-CO" sz="2200" dirty="0">
                <a:solidFill>
                  <a:schemeClr val="tx1"/>
                </a:solidFill>
                <a:latin typeface="Arial Narrow" panose="020B0606020202030204" pitchFamily="34" charset="0"/>
              </a:rPr>
              <a:t>Ciénaga </a:t>
            </a:r>
            <a:r>
              <a:rPr lang="es-CO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  <a:r>
              <a:rPr lang="es-CO" sz="2200" dirty="0">
                <a:solidFill>
                  <a:schemeClr val="tx1"/>
                </a:solidFill>
                <a:latin typeface="Arial Narrow" panose="020B0606020202030204" pitchFamily="34" charset="0"/>
              </a:rPr>
              <a:t>Cholón (Isla Barú) - Parque Nacional </a:t>
            </a:r>
            <a:r>
              <a:rPr lang="es-CO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Natural Los </a:t>
            </a:r>
            <a:r>
              <a:rPr lang="es-CO" sz="2200" dirty="0">
                <a:solidFill>
                  <a:schemeClr val="tx1"/>
                </a:solidFill>
                <a:latin typeface="Arial Narrow" panose="020B0606020202030204" pitchFamily="34" charset="0"/>
              </a:rPr>
              <a:t>Corales </a:t>
            </a:r>
            <a:r>
              <a:rPr lang="es-CO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del </a:t>
            </a:r>
            <a:r>
              <a:rPr lang="es-CO" sz="2200" dirty="0">
                <a:solidFill>
                  <a:schemeClr val="tx1"/>
                </a:solidFill>
                <a:latin typeface="Arial Narrow" panose="020B0606020202030204" pitchFamily="34" charset="0"/>
              </a:rPr>
              <a:t>Rosario </a:t>
            </a:r>
            <a:r>
              <a:rPr lang="es-CO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y de </a:t>
            </a:r>
            <a:r>
              <a:rPr lang="es-CO" sz="2200" dirty="0">
                <a:solidFill>
                  <a:schemeClr val="tx1"/>
                </a:solidFill>
                <a:latin typeface="Arial Narrow" panose="020B0606020202030204" pitchFamily="34" charset="0"/>
              </a:rPr>
              <a:t>San </a:t>
            </a:r>
            <a:r>
              <a:rPr lang="es-CO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Bernardo.</a:t>
            </a:r>
          </a:p>
          <a:p>
            <a:endParaRPr lang="es-CO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s-CO" sz="22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Empresa</a:t>
            </a:r>
            <a:endParaRPr lang="es-CO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s-CO" sz="2200" dirty="0">
                <a:solidFill>
                  <a:schemeClr val="tx1"/>
                </a:solidFill>
                <a:latin typeface="Arial Narrow" panose="020B0606020202030204" pitchFamily="34" charset="0"/>
              </a:rPr>
              <a:t>PROMIGAS </a:t>
            </a:r>
            <a:endParaRPr lang="es-CO" sz="2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s-CO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s-CO" sz="22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Actores</a:t>
            </a:r>
            <a:endParaRPr lang="es-CO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s-CO" sz="2200" dirty="0">
                <a:solidFill>
                  <a:schemeClr val="tx1"/>
                </a:solidFill>
                <a:latin typeface="Arial Narrow" panose="020B0606020202030204" pitchFamily="34" charset="0"/>
              </a:rPr>
              <a:t>La </a:t>
            </a:r>
            <a:r>
              <a:rPr lang="es-CO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comunidad </a:t>
            </a:r>
            <a:r>
              <a:rPr lang="es-CO" sz="2200" dirty="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  <a:r>
              <a:rPr lang="es-CO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Barú, </a:t>
            </a:r>
            <a:r>
              <a:rPr lang="es-CO" sz="2200" dirty="0">
                <a:solidFill>
                  <a:schemeClr val="tx1"/>
                </a:solidFill>
                <a:latin typeface="Arial Narrow" panose="020B0606020202030204" pitchFamily="34" charset="0"/>
              </a:rPr>
              <a:t>Institución Educativa Luis Felipe </a:t>
            </a:r>
            <a:r>
              <a:rPr lang="es-CO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Cabrera</a:t>
            </a:r>
            <a:endParaRPr lang="es-CO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es-CO" sz="2200" dirty="0">
              <a:latin typeface="Arial Narrow" panose="020B060602020203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62794" y="2564904"/>
            <a:ext cx="856895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7" name="16 Imagen" descr="F:\Fotos CORECOL\Restauracion de Manglare\Joenada de siembra\DSCN44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12" y="5013176"/>
            <a:ext cx="21596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 descr="D:\Documents\MEGA\Año 2016\Registro fotografico 2016\MARZO 2016\IMG_20160308_094322064_HD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1352" y="5013175"/>
            <a:ext cx="2451534" cy="15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 descr="D:\Documents\MEGA\Año 2016\Registro fotografico 2016\MARZO 2016\IMG_20160308_09085554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2886" y="5013174"/>
            <a:ext cx="2874764" cy="149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Imagen" descr="D:\Documents\MEGA\Año 2016\Registro fotografico 2016\MARZO 2016\IMG_20160308_112742111.jpg"/>
          <p:cNvPicPr/>
          <p:nvPr/>
        </p:nvPicPr>
        <p:blipFill>
          <a:blip r:embed="rId7" cstate="print"/>
          <a:srcRect t="5547" r="-3711" b="26317"/>
          <a:stretch>
            <a:fillRect/>
          </a:stretch>
        </p:blipFill>
        <p:spPr bwMode="auto">
          <a:xfrm>
            <a:off x="7461074" y="5013174"/>
            <a:ext cx="1730486" cy="149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6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7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9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C9BA74-4944-4D26-BAF2-364726598E87}" type="slidenum">
              <a:rPr lang="es-ES" smtClean="0"/>
              <a:pPr/>
              <a:t>15</a:t>
            </a:fld>
            <a:endParaRPr lang="es-ES" smtClean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2" y="1176785"/>
            <a:ext cx="9143968" cy="45201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CO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RELACIONAMIENTO CON EL SECTOR </a:t>
            </a:r>
            <a:r>
              <a:rPr lang="es-MX" altLang="es-CO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PRIVADO (</a:t>
            </a:r>
            <a:r>
              <a:rPr lang="es-MX" altLang="es-CO" sz="2400" b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cont</a:t>
            </a:r>
            <a:r>
              <a:rPr lang="es-MX" altLang="es-CO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…) </a:t>
            </a:r>
            <a:endParaRPr lang="es-ES" altLang="es-CO" sz="24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988839"/>
            <a:ext cx="8568952" cy="4176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9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Principal presión</a:t>
            </a:r>
            <a:endParaRPr lang="es-CO" sz="19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s-CO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Acción antrópica (tala, construcción </a:t>
            </a:r>
            <a:r>
              <a:rPr lang="es-CO" sz="1900" dirty="0">
                <a:solidFill>
                  <a:schemeClr val="tx1"/>
                </a:solidFill>
                <a:latin typeface="Arial Narrow" panose="020B0606020202030204" pitchFamily="34" charset="0"/>
              </a:rPr>
              <a:t>de infraestructura, </a:t>
            </a:r>
            <a:r>
              <a:rPr lang="es-CO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vertimiento </a:t>
            </a:r>
            <a:r>
              <a:rPr lang="es-CO" sz="1900" dirty="0">
                <a:solidFill>
                  <a:schemeClr val="tx1"/>
                </a:solidFill>
                <a:latin typeface="Arial Narrow" panose="020B0606020202030204" pitchFamily="34" charset="0"/>
              </a:rPr>
              <a:t>de residuos sólidos o </a:t>
            </a:r>
            <a:r>
              <a:rPr lang="es-CO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líquidos).</a:t>
            </a:r>
          </a:p>
          <a:p>
            <a:endParaRPr lang="es-CO" sz="19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s-CO" sz="19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Debilidad</a:t>
            </a:r>
            <a:r>
              <a:rPr lang="es-CO" sz="1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es-CO" sz="19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s-CO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No existe constante seguimiento </a:t>
            </a:r>
            <a:r>
              <a:rPr lang="es-CO" sz="1900" dirty="0">
                <a:solidFill>
                  <a:schemeClr val="tx1"/>
                </a:solidFill>
                <a:latin typeface="Arial Narrow" panose="020B0606020202030204" pitchFamily="34" charset="0"/>
              </a:rPr>
              <a:t>para el control, la evaluación </a:t>
            </a:r>
            <a:r>
              <a:rPr lang="es-CO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y/o intervención de las plántulas y </a:t>
            </a:r>
            <a:r>
              <a:rPr lang="es-CO" sz="1900" dirty="0">
                <a:solidFill>
                  <a:schemeClr val="tx1"/>
                </a:solidFill>
                <a:latin typeface="Arial Narrow" panose="020B0606020202030204" pitchFamily="34" charset="0"/>
              </a:rPr>
              <a:t>vallas instaladas. </a:t>
            </a:r>
            <a:endParaRPr lang="es-CO" sz="19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s-CO" sz="19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s-CO" sz="19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Oportunidad</a:t>
            </a:r>
            <a:endParaRPr lang="es-CO" sz="19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s-CO" sz="1900" dirty="0">
                <a:solidFill>
                  <a:schemeClr val="tx1"/>
                </a:solidFill>
                <a:latin typeface="Arial Narrow" panose="020B0606020202030204" pitchFamily="34" charset="0"/>
              </a:rPr>
              <a:t>El proyecto al desarrollarse en permanente coordinación y </a:t>
            </a:r>
            <a:r>
              <a:rPr lang="es-CO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participación, pudo </a:t>
            </a:r>
            <a:r>
              <a:rPr lang="es-CO" sz="1900" dirty="0">
                <a:solidFill>
                  <a:schemeClr val="tx1"/>
                </a:solidFill>
                <a:latin typeface="Arial Narrow" panose="020B0606020202030204" pitchFamily="34" charset="0"/>
              </a:rPr>
              <a:t>obtener el 100% de los resultados esperados de acuerdo a las necesidades </a:t>
            </a:r>
            <a:r>
              <a:rPr lang="es-CO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reales.</a:t>
            </a:r>
          </a:p>
          <a:p>
            <a:endParaRPr lang="es-CO" sz="19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s-CO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El </a:t>
            </a:r>
            <a:r>
              <a:rPr lang="es-CO" sz="1900" dirty="0">
                <a:solidFill>
                  <a:schemeClr val="tx1"/>
                </a:solidFill>
                <a:latin typeface="Arial Narrow" panose="020B0606020202030204" pitchFamily="34" charset="0"/>
              </a:rPr>
              <a:t>proyecto permitió fortalecer </a:t>
            </a:r>
            <a:r>
              <a:rPr lang="es-CO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 otros </a:t>
            </a:r>
            <a:r>
              <a:rPr lang="es-CO" sz="1900" dirty="0">
                <a:solidFill>
                  <a:schemeClr val="tx1"/>
                </a:solidFill>
                <a:latin typeface="Arial Narrow" panose="020B0606020202030204" pitchFamily="34" charset="0"/>
              </a:rPr>
              <a:t>procesos </a:t>
            </a:r>
            <a:r>
              <a:rPr lang="es-CO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como la Estrategia de </a:t>
            </a:r>
            <a:r>
              <a:rPr lang="es-CO" sz="1900" dirty="0">
                <a:solidFill>
                  <a:schemeClr val="tx1"/>
                </a:solidFill>
                <a:latin typeface="Arial Narrow" panose="020B0606020202030204" pitchFamily="34" charset="0"/>
              </a:rPr>
              <a:t>educación ambiental con las comunidades </a:t>
            </a:r>
            <a:r>
              <a:rPr lang="es-CO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cercana al área de estudio.</a:t>
            </a:r>
            <a:endParaRPr lang="es-CO" sz="1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23528" y="3140968"/>
            <a:ext cx="856895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b="1" dirty="0">
                <a:solidFill>
                  <a:schemeClr val="tx1"/>
                </a:solidFill>
              </a:rPr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26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7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9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C9BA74-4944-4D26-BAF2-364726598E87}" type="slidenum">
              <a:rPr lang="es-ES" smtClean="0"/>
              <a:pPr/>
              <a:t>16</a:t>
            </a:fld>
            <a:endParaRPr lang="es-ES" smtClean="0"/>
          </a:p>
        </p:txBody>
      </p:sp>
      <p:sp>
        <p:nvSpPr>
          <p:cNvPr id="8" name="9 Marcador de número de diapositiva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BFC9BA74-4944-4D26-BAF2-364726598E87}" type="slidenum">
              <a:rPr lang="es-ES" smtClean="0"/>
              <a:pPr/>
              <a:t>16</a:t>
            </a:fld>
            <a:endParaRPr lang="es-ES" smtClean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169368"/>
            <a:ext cx="9131808" cy="4594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CO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TORNEOS </a:t>
            </a:r>
            <a:r>
              <a:rPr lang="es-MX" altLang="es-CO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DE CAPTURA Y EXTRACCIÓN DE PEZ LEÓN </a:t>
            </a:r>
            <a:r>
              <a:rPr lang="es-MX" altLang="es-CO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CO" sz="2400" b="1" i="1" dirty="0" err="1" smtClean="0">
                <a:latin typeface="Arial Narrow" panose="020B0606020202030204" pitchFamily="34" charset="0"/>
              </a:rPr>
              <a:t>Pterois</a:t>
            </a:r>
            <a:r>
              <a:rPr lang="es-CO" sz="2400" b="1" i="1" dirty="0" smtClean="0">
                <a:latin typeface="Arial Narrow" panose="020B0606020202030204" pitchFamily="34" charset="0"/>
              </a:rPr>
              <a:t> </a:t>
            </a:r>
            <a:r>
              <a:rPr lang="es-CO" sz="2400" b="1" i="1" dirty="0" err="1" smtClean="0">
                <a:latin typeface="Arial Narrow" panose="020B0606020202030204" pitchFamily="34" charset="0"/>
              </a:rPr>
              <a:t>volitans</a:t>
            </a:r>
            <a:r>
              <a:rPr lang="es-CO" sz="2400" b="1" i="1" dirty="0" smtClean="0">
                <a:latin typeface="Arial Narrow" panose="020B0606020202030204" pitchFamily="34" charset="0"/>
              </a:rPr>
              <a:t>)</a:t>
            </a:r>
            <a:endParaRPr lang="es-ES" altLang="es-CO" sz="24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3 Rectángulo"/>
          <p:cNvSpPr/>
          <p:nvPr/>
        </p:nvSpPr>
        <p:spPr>
          <a:xfrm>
            <a:off x="323528" y="1700808"/>
            <a:ext cx="85689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solidFill>
                  <a:schemeClr val="tx1"/>
                </a:solidFill>
              </a:rPr>
              <a:t> </a:t>
            </a:r>
            <a:endParaRPr lang="es-CO" dirty="0">
              <a:solidFill>
                <a:schemeClr val="tx1"/>
              </a:solidFill>
            </a:endParaRPr>
          </a:p>
          <a:p>
            <a:r>
              <a:rPr lang="es-CO" sz="1600" b="1" u="sng" dirty="0" smtClean="0">
                <a:solidFill>
                  <a:schemeClr val="tx1"/>
                </a:solidFill>
              </a:rPr>
              <a:t>Proyecto</a:t>
            </a:r>
            <a:endParaRPr lang="es-CO" sz="1400" dirty="0">
              <a:solidFill>
                <a:schemeClr val="tx1"/>
              </a:solidFill>
            </a:endParaRPr>
          </a:p>
          <a:p>
            <a:r>
              <a:rPr lang="es-CO" sz="1600" dirty="0">
                <a:solidFill>
                  <a:schemeClr val="tx1"/>
                </a:solidFill>
              </a:rPr>
              <a:t>Torneo </a:t>
            </a:r>
            <a:r>
              <a:rPr lang="es-CO" sz="1600" dirty="0" smtClean="0">
                <a:solidFill>
                  <a:schemeClr val="tx1"/>
                </a:solidFill>
              </a:rPr>
              <a:t>de </a:t>
            </a:r>
            <a:r>
              <a:rPr lang="es-CO" sz="1600" dirty="0">
                <a:solidFill>
                  <a:schemeClr val="tx1"/>
                </a:solidFill>
              </a:rPr>
              <a:t>Captura </a:t>
            </a:r>
            <a:r>
              <a:rPr lang="es-CO" sz="1600" dirty="0" smtClean="0">
                <a:solidFill>
                  <a:schemeClr val="tx1"/>
                </a:solidFill>
              </a:rPr>
              <a:t>y </a:t>
            </a:r>
            <a:r>
              <a:rPr lang="es-CO" sz="1600" dirty="0">
                <a:solidFill>
                  <a:schemeClr val="tx1"/>
                </a:solidFill>
              </a:rPr>
              <a:t>Extracción </a:t>
            </a:r>
            <a:r>
              <a:rPr lang="es-CO" sz="1600" dirty="0" smtClean="0">
                <a:solidFill>
                  <a:schemeClr val="tx1"/>
                </a:solidFill>
              </a:rPr>
              <a:t>de </a:t>
            </a:r>
            <a:r>
              <a:rPr lang="es-CO" sz="1600" dirty="0">
                <a:solidFill>
                  <a:schemeClr val="tx1"/>
                </a:solidFill>
              </a:rPr>
              <a:t>Pez </a:t>
            </a:r>
            <a:r>
              <a:rPr lang="es-CO" sz="1600" dirty="0" smtClean="0">
                <a:solidFill>
                  <a:schemeClr val="tx1"/>
                </a:solidFill>
              </a:rPr>
              <a:t>León</a:t>
            </a:r>
            <a:r>
              <a:rPr lang="es-CO" sz="1600" i="1" dirty="0" smtClean="0">
                <a:solidFill>
                  <a:schemeClr val="tx1"/>
                </a:solidFill>
              </a:rPr>
              <a:t> </a:t>
            </a:r>
            <a:r>
              <a:rPr lang="es-CO" sz="1600" i="1" dirty="0"/>
              <a:t>volitans</a:t>
            </a:r>
            <a:endParaRPr lang="es-CO" sz="1600" dirty="0"/>
          </a:p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1" name="12 Rectángulo"/>
          <p:cNvSpPr/>
          <p:nvPr/>
        </p:nvSpPr>
        <p:spPr>
          <a:xfrm>
            <a:off x="323528" y="2708920"/>
            <a:ext cx="85689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b="1" u="sng" dirty="0">
                <a:solidFill>
                  <a:schemeClr val="tx1"/>
                </a:solidFill>
              </a:rPr>
              <a:t>Área Protegida </a:t>
            </a:r>
            <a:endParaRPr lang="es-CO" sz="1600" dirty="0">
              <a:solidFill>
                <a:schemeClr val="tx1"/>
              </a:solidFill>
            </a:endParaRPr>
          </a:p>
          <a:p>
            <a:r>
              <a:rPr lang="es-CO" sz="1600" dirty="0">
                <a:solidFill>
                  <a:schemeClr val="tx1"/>
                </a:solidFill>
              </a:rPr>
              <a:t>Parque Nacional Natural </a:t>
            </a:r>
            <a:r>
              <a:rPr lang="es-CO" sz="1600" dirty="0" err="1" smtClean="0">
                <a:solidFill>
                  <a:schemeClr val="tx1"/>
                </a:solidFill>
              </a:rPr>
              <a:t>Tayrona</a:t>
            </a:r>
            <a:r>
              <a:rPr lang="es-CO" sz="1600" dirty="0" smtClean="0">
                <a:solidFill>
                  <a:schemeClr val="tx1"/>
                </a:solidFill>
              </a:rPr>
              <a:t> </a:t>
            </a:r>
            <a:endParaRPr lang="es-CO" sz="1600" dirty="0">
              <a:solidFill>
                <a:schemeClr val="tx1"/>
              </a:solidFill>
            </a:endParaRPr>
          </a:p>
          <a:p>
            <a:pPr algn="ctr"/>
            <a:endParaRPr lang="es-CO" dirty="0"/>
          </a:p>
        </p:txBody>
      </p:sp>
      <p:sp>
        <p:nvSpPr>
          <p:cNvPr id="14" name="15 Rectángulo"/>
          <p:cNvSpPr/>
          <p:nvPr/>
        </p:nvSpPr>
        <p:spPr>
          <a:xfrm>
            <a:off x="5220072" y="1772816"/>
            <a:ext cx="309634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600" dirty="0" smtClean="0">
              <a:solidFill>
                <a:schemeClr val="tx1"/>
              </a:solidFill>
            </a:endParaRPr>
          </a:p>
          <a:p>
            <a:r>
              <a:rPr lang="es-CO" sz="1600" b="1" u="sng" dirty="0" smtClean="0">
                <a:solidFill>
                  <a:schemeClr val="tx1"/>
                </a:solidFill>
              </a:rPr>
              <a:t>Actores</a:t>
            </a:r>
            <a:r>
              <a:rPr lang="es-CO" sz="1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s-CO" sz="1600" dirty="0" smtClean="0">
                <a:solidFill>
                  <a:schemeClr val="tx1"/>
                </a:solidFill>
              </a:rPr>
              <a:t>Institutos </a:t>
            </a:r>
            <a:r>
              <a:rPr lang="es-CO" sz="1600" dirty="0">
                <a:solidFill>
                  <a:schemeClr val="tx1"/>
                </a:solidFill>
              </a:rPr>
              <a:t>de Investigación</a:t>
            </a:r>
          </a:p>
          <a:p>
            <a:r>
              <a:rPr lang="es-CO" sz="1600" dirty="0">
                <a:solidFill>
                  <a:schemeClr val="tx1"/>
                </a:solidFill>
              </a:rPr>
              <a:t>Prestadores de servicios del AP</a:t>
            </a:r>
          </a:p>
          <a:p>
            <a:r>
              <a:rPr lang="es-CO" sz="1600" dirty="0">
                <a:solidFill>
                  <a:schemeClr val="tx1"/>
                </a:solidFill>
              </a:rPr>
              <a:t>Escuelas de buceo de Santa Marta </a:t>
            </a:r>
          </a:p>
          <a:p>
            <a:r>
              <a:rPr lang="es-CO" sz="1600" dirty="0" smtClean="0">
                <a:solidFill>
                  <a:schemeClr val="tx1"/>
                </a:solidFill>
              </a:rPr>
              <a:t>Restaurantes 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5" name="7 Rectángulo"/>
          <p:cNvSpPr/>
          <p:nvPr/>
        </p:nvSpPr>
        <p:spPr>
          <a:xfrm>
            <a:off x="323528" y="3212902"/>
            <a:ext cx="8568952" cy="2088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600" b="1" u="sng" dirty="0" smtClean="0">
              <a:solidFill>
                <a:schemeClr val="tx1"/>
              </a:solidFill>
            </a:endParaRPr>
          </a:p>
          <a:p>
            <a:endParaRPr lang="es-CO" sz="1600" b="1" u="sng" dirty="0">
              <a:solidFill>
                <a:schemeClr val="tx1"/>
              </a:solidFill>
            </a:endParaRPr>
          </a:p>
          <a:p>
            <a:r>
              <a:rPr lang="es-CO" sz="1600" b="1" u="sng" dirty="0" smtClean="0">
                <a:solidFill>
                  <a:schemeClr val="tx1"/>
                </a:solidFill>
              </a:rPr>
              <a:t>Principal presión</a:t>
            </a:r>
            <a:endParaRPr lang="es-CO" sz="1600" dirty="0">
              <a:solidFill>
                <a:schemeClr val="tx1"/>
              </a:solidFill>
            </a:endParaRPr>
          </a:p>
          <a:p>
            <a:r>
              <a:rPr lang="es-CO" sz="1600" dirty="0">
                <a:solidFill>
                  <a:schemeClr val="tx1"/>
                </a:solidFill>
              </a:rPr>
              <a:t>Amenaza para las especies nativas, pues se alimenta de </a:t>
            </a:r>
            <a:r>
              <a:rPr lang="es-CO" sz="1600" dirty="0" smtClean="0">
                <a:solidFill>
                  <a:schemeClr val="tx1"/>
                </a:solidFill>
              </a:rPr>
              <a:t>peces </a:t>
            </a:r>
            <a:r>
              <a:rPr lang="es-CO" sz="1600" dirty="0" smtClean="0">
                <a:solidFill>
                  <a:schemeClr val="tx1"/>
                </a:solidFill>
              </a:rPr>
              <a:t>jóvenes, </a:t>
            </a:r>
            <a:r>
              <a:rPr lang="es-CO" sz="1600" dirty="0">
                <a:solidFill>
                  <a:schemeClr val="tx1"/>
                </a:solidFill>
              </a:rPr>
              <a:t>como el pargo y el </a:t>
            </a:r>
            <a:r>
              <a:rPr lang="es-CO" sz="1600" dirty="0" smtClean="0">
                <a:solidFill>
                  <a:schemeClr val="tx1"/>
                </a:solidFill>
              </a:rPr>
              <a:t>mero, larvas </a:t>
            </a:r>
            <a:r>
              <a:rPr lang="es-CO" sz="1600" dirty="0">
                <a:solidFill>
                  <a:schemeClr val="tx1"/>
                </a:solidFill>
              </a:rPr>
              <a:t>de peces que son vitales para la ecología de los arrecifes coralinos, como </a:t>
            </a:r>
            <a:r>
              <a:rPr lang="es-CO" sz="1600" dirty="0" smtClean="0">
                <a:solidFill>
                  <a:schemeClr val="tx1"/>
                </a:solidFill>
              </a:rPr>
              <a:t>el pez </a:t>
            </a:r>
            <a:r>
              <a:rPr lang="es-CO" sz="1600" dirty="0">
                <a:solidFill>
                  <a:schemeClr val="tx1"/>
                </a:solidFill>
              </a:rPr>
              <a:t>loro y </a:t>
            </a:r>
            <a:r>
              <a:rPr lang="es-CO" sz="1600" dirty="0" smtClean="0">
                <a:solidFill>
                  <a:schemeClr val="tx1"/>
                </a:solidFill>
              </a:rPr>
              <a:t>cirujano.</a:t>
            </a:r>
          </a:p>
          <a:p>
            <a:endParaRPr lang="es-CO" sz="1600" dirty="0">
              <a:solidFill>
                <a:schemeClr val="tx1"/>
              </a:solidFill>
            </a:endParaRPr>
          </a:p>
          <a:p>
            <a:r>
              <a:rPr lang="es-CO" sz="1600" b="1" u="sng" dirty="0" smtClean="0">
                <a:solidFill>
                  <a:schemeClr val="tx1"/>
                </a:solidFill>
              </a:rPr>
              <a:t>Oportunidad</a:t>
            </a:r>
            <a:endParaRPr lang="es-CO" sz="1600" dirty="0">
              <a:solidFill>
                <a:schemeClr val="tx1"/>
              </a:solidFill>
            </a:endParaRPr>
          </a:p>
          <a:p>
            <a:r>
              <a:rPr lang="es-CO" sz="1600" dirty="0">
                <a:solidFill>
                  <a:schemeClr val="tx1"/>
                </a:solidFill>
              </a:rPr>
              <a:t>Establecer mecanismos de empoderamiento para que los actores de la conservación </a:t>
            </a:r>
            <a:r>
              <a:rPr lang="es-CO" sz="1600" dirty="0" smtClean="0">
                <a:solidFill>
                  <a:schemeClr val="tx1"/>
                </a:solidFill>
              </a:rPr>
              <a:t>puedan </a:t>
            </a:r>
            <a:r>
              <a:rPr lang="es-CO" sz="1600" dirty="0">
                <a:solidFill>
                  <a:schemeClr val="tx1"/>
                </a:solidFill>
              </a:rPr>
              <a:t>prevenir y mitigar las presiones que afectan negativamente los ecosistemas </a:t>
            </a:r>
            <a:r>
              <a:rPr lang="es-CO" sz="1600" dirty="0" smtClean="0">
                <a:solidFill>
                  <a:schemeClr val="tx1"/>
                </a:solidFill>
              </a:rPr>
              <a:t>coralinos. </a:t>
            </a:r>
            <a:endParaRPr lang="es-CO" sz="1600" dirty="0">
              <a:solidFill>
                <a:schemeClr val="tx1"/>
              </a:solidFill>
            </a:endParaRPr>
          </a:p>
          <a:p>
            <a:endParaRPr lang="es-CO" sz="1600" dirty="0">
              <a:solidFill>
                <a:schemeClr val="tx1"/>
              </a:solidFill>
            </a:endParaRPr>
          </a:p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19" name="Picture 3" descr="H:\Torneo de Pez León 28 septiembre 2013\DSC_01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5532427"/>
            <a:ext cx="1884455" cy="125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H:\Torneo de Pez León 28 septiembre 2013\DSC_01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87" y="5532427"/>
            <a:ext cx="1884453" cy="12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sultado de imagen para pez leon parques Tayro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13" y="5589240"/>
            <a:ext cx="1812525" cy="12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Resultado de imagen para pez leon parques Tayro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27" y="5589239"/>
            <a:ext cx="1704573" cy="120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esultado de imagen para pez leon parques tayron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04" y="5589240"/>
            <a:ext cx="1907704" cy="12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6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7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250825" y="1772815"/>
            <a:ext cx="8713788" cy="382947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2000" dirty="0" smtClean="0">
                <a:solidFill>
                  <a:schemeClr val="tx1"/>
                </a:solidFill>
                <a:latin typeface="Arial Narrow" pitchFamily="34" charset="0"/>
              </a:rPr>
              <a:t>Son muchos los actores y los procesos, lo que requiere grandes esfuerzos para una gestión articulada en las </a:t>
            </a:r>
            <a:r>
              <a:rPr lang="es-CO" sz="2000" dirty="0" err="1" smtClean="0">
                <a:solidFill>
                  <a:schemeClr val="tx1"/>
                </a:solidFill>
                <a:latin typeface="Arial Narrow" pitchFamily="34" charset="0"/>
              </a:rPr>
              <a:t>AMCPs</a:t>
            </a:r>
            <a:r>
              <a:rPr lang="es-CO" sz="20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  <a:p>
            <a:pPr marL="342900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2000" dirty="0" smtClean="0">
                <a:solidFill>
                  <a:schemeClr val="tx1"/>
                </a:solidFill>
                <a:latin typeface="Arial Narrow" pitchFamily="34" charset="0"/>
              </a:rPr>
              <a:t>El Monitoreo  y Restauración de especies y ecosistemas marinos,  deben ser prioridad del Estado pero requieren de articulación de actores comprometidos  a permanecer en el tiempo.</a:t>
            </a:r>
            <a:endParaRPr lang="es-CO" sz="2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2000" dirty="0">
                <a:solidFill>
                  <a:schemeClr val="tx1"/>
                </a:solidFill>
                <a:latin typeface="Arial Narrow" pitchFamily="34" charset="0"/>
              </a:rPr>
              <a:t>El reconocimiento de los beneficios de los servicios ecosistémicos que proveen las </a:t>
            </a:r>
            <a:r>
              <a:rPr lang="es-CO" sz="2000" dirty="0" err="1">
                <a:solidFill>
                  <a:schemeClr val="tx1"/>
                </a:solidFill>
                <a:latin typeface="Arial Narrow" pitchFamily="34" charset="0"/>
              </a:rPr>
              <a:t>AMCP’s</a:t>
            </a:r>
            <a:r>
              <a:rPr lang="es-CO" sz="2000" dirty="0">
                <a:solidFill>
                  <a:schemeClr val="tx1"/>
                </a:solidFill>
                <a:latin typeface="Arial Narrow" pitchFamily="34" charset="0"/>
              </a:rPr>
              <a:t>, por parte de los Sectores Económicos, representa un avance fundamental en la sostenibilidad y conservación de las </a:t>
            </a:r>
            <a:r>
              <a:rPr lang="es-CO" sz="2000" dirty="0" err="1">
                <a:solidFill>
                  <a:schemeClr val="tx1"/>
                </a:solidFill>
                <a:latin typeface="Arial Narrow" pitchFamily="34" charset="0"/>
              </a:rPr>
              <a:t>AMCP’s</a:t>
            </a:r>
            <a:r>
              <a:rPr lang="es-CO" sz="2000" dirty="0">
                <a:solidFill>
                  <a:schemeClr val="tx1"/>
                </a:solidFill>
                <a:latin typeface="Arial Narrow" pitchFamily="34" charset="0"/>
              </a:rPr>
              <a:t>. 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schemeClr val="tx1"/>
                </a:solidFill>
                <a:latin typeface="Arial Narrow" pitchFamily="34" charset="0"/>
              </a:rPr>
              <a:t>El </a:t>
            </a:r>
            <a:r>
              <a:rPr lang="es-ES" sz="2000" dirty="0">
                <a:solidFill>
                  <a:schemeClr val="tx1"/>
                </a:solidFill>
                <a:latin typeface="Arial Narrow" pitchFamily="34" charset="0"/>
              </a:rPr>
              <a:t>empoderamiento y apropiación de las comunidades locales acompañado de una gestión integral por parte del Estado y de una visión regional, nacional y trasnacional, se convierte en una estrategia relevante para el manejo efectivo de las AMCP que requieren de una conectividad funcional.</a:t>
            </a:r>
            <a:endParaRPr lang="es-CO" sz="2000" dirty="0">
              <a:solidFill>
                <a:srgbClr val="FF0000"/>
              </a:solidFill>
              <a:latin typeface="Arial Narrow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s-CO" sz="2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1124744"/>
            <a:ext cx="9143999" cy="55721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CO" dirty="0" smtClean="0"/>
              <a:t>En síntesis…</a:t>
            </a:r>
            <a:endParaRPr lang="es-CO" dirty="0"/>
          </a:p>
        </p:txBody>
      </p:sp>
      <p:sp>
        <p:nvSpPr>
          <p:cNvPr id="24581" name="1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3B7408-3411-4E3F-A33C-110B07F47635}" type="slidenum">
              <a:rPr lang="es-ES" altLang="es-ES" smtClean="0"/>
              <a:pPr/>
              <a:t>17</a:t>
            </a:fld>
            <a:endParaRPr lang="es-ES" altLang="es-ES" smtClean="0"/>
          </a:p>
        </p:txBody>
      </p:sp>
      <p:pic>
        <p:nvPicPr>
          <p:cNvPr id="24582" name="Picture 8" descr="museo agoisto 28 de 2005 0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8350" y="5631259"/>
            <a:ext cx="172720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 descr="http://www.parquesnacionales.gov.co/PNN/portel/libreria/jpg/x_corales_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43959"/>
            <a:ext cx="2038350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6" descr="http://www.parquesnacionales.gov.co/PNN/portel/libreria/jpg/x_corales_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65550" y="5631259"/>
            <a:ext cx="18383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59" descr="C:\Users\mtoncel\Desktop\RECORRIDO VIRTUAL Y CARNET DTCA 2012\Actualización Fotografica Pag Web\Cienaga\Niño pescado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3713" y="5629671"/>
            <a:ext cx="19240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" descr="http://sobrecaribe.com/wp-content/uploads/2009/08/tayrona.jpg"/>
          <p:cNvPicPr>
            <a:picLocks noChangeAspect="1" noChangeArrowheads="1"/>
          </p:cNvPicPr>
          <p:nvPr/>
        </p:nvPicPr>
        <p:blipFill>
          <a:blip r:embed="rId8"/>
          <a:srcRect t="12408"/>
          <a:stretch>
            <a:fillRect/>
          </a:stretch>
        </p:blipFill>
        <p:spPr bwMode="auto">
          <a:xfrm>
            <a:off x="7475056" y="5616970"/>
            <a:ext cx="165465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6"/>
          <p:cNvSpPr/>
          <p:nvPr/>
        </p:nvSpPr>
        <p:spPr>
          <a:xfrm>
            <a:off x="0" y="4862513"/>
            <a:ext cx="9144000" cy="1995487"/>
          </a:xfrm>
          <a:prstGeom prst="rect">
            <a:avLst/>
          </a:prstGeom>
          <a:solidFill>
            <a:srgbClr val="96CC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3 Marcador de contenido"/>
          <p:cNvSpPr>
            <a:spLocks noGrp="1"/>
          </p:cNvSpPr>
          <p:nvPr>
            <p:ph sz="half" idx="4294967295"/>
          </p:nvPr>
        </p:nvSpPr>
        <p:spPr>
          <a:xfrm>
            <a:off x="1042988" y="5373688"/>
            <a:ext cx="7058025" cy="43180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5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Somos</a:t>
            </a:r>
            <a:r>
              <a:rPr lang="en-US" sz="25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US" sz="25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gente</a:t>
            </a:r>
            <a:r>
              <a:rPr lang="en-US" sz="25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en-US" sz="25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conservación</a:t>
            </a:r>
            <a:endParaRPr lang="es-CO" sz="2500" b="1" dirty="0">
              <a:solidFill>
                <a:schemeClr val="accent3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628" name="3 Marcador de contenido"/>
          <p:cNvSpPr>
            <a:spLocks noGrp="1"/>
          </p:cNvSpPr>
          <p:nvPr>
            <p:ph sz="half" idx="4294967295"/>
          </p:nvPr>
        </p:nvSpPr>
        <p:spPr>
          <a:xfrm>
            <a:off x="1362075" y="6230938"/>
            <a:ext cx="2159000" cy="358775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s-ES" sz="1000" b="1" smtClean="0">
                <a:solidFill>
                  <a:schemeClr val="bg1"/>
                </a:solidFill>
                <a:latin typeface="Arial" charset="0"/>
                <a:cs typeface="Arial" charset="0"/>
              </a:rPr>
              <a:t>www.parquesnacionales.gov.co</a:t>
            </a:r>
            <a:endParaRPr lang="es-CO" altLang="es-ES" sz="1000" b="1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6629" name="Imagen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6257925"/>
            <a:ext cx="19526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3 Marcador de contenido"/>
          <p:cNvSpPr>
            <a:spLocks noGrp="1"/>
          </p:cNvSpPr>
          <p:nvPr>
            <p:ph sz="half" idx="4294967295"/>
          </p:nvPr>
        </p:nvSpPr>
        <p:spPr>
          <a:xfrm>
            <a:off x="3851275" y="6230938"/>
            <a:ext cx="2665413" cy="358775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s-ES" sz="1000" smtClean="0">
                <a:solidFill>
                  <a:schemeClr val="bg1"/>
                </a:solidFill>
                <a:latin typeface="Arial" charset="0"/>
                <a:cs typeface="Arial" charset="0"/>
              </a:rPr>
              <a:t>Parques Nacionales Naturales de Colombia</a:t>
            </a:r>
            <a:endParaRPr lang="es-CO" altLang="es-ES" sz="10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6631" name="3 Marcador de contenido"/>
          <p:cNvSpPr>
            <a:spLocks noGrp="1"/>
          </p:cNvSpPr>
          <p:nvPr>
            <p:ph sz="half" idx="4294967295"/>
          </p:nvPr>
        </p:nvSpPr>
        <p:spPr>
          <a:xfrm>
            <a:off x="6783388" y="6230938"/>
            <a:ext cx="1408112" cy="358775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s-ES" sz="1000" smtClean="0">
                <a:solidFill>
                  <a:schemeClr val="bg1"/>
                </a:solidFill>
                <a:latin typeface="Arial" charset="0"/>
                <a:cs typeface="Arial" charset="0"/>
              </a:rPr>
              <a:t>@ParquesNacionales</a:t>
            </a:r>
            <a:endParaRPr lang="es-CO" altLang="es-ES" sz="10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6632" name="Imagen 16" descr="01 logo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187450" y="6257925"/>
            <a:ext cx="19526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Imagen 17" descr="02 logo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5900" y="6257925"/>
            <a:ext cx="19526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4" name="Agrupar 8"/>
          <p:cNvGrpSpPr>
            <a:grpSpLocks/>
          </p:cNvGrpSpPr>
          <p:nvPr/>
        </p:nvGrpSpPr>
        <p:grpSpPr bwMode="auto">
          <a:xfrm>
            <a:off x="1382713" y="116632"/>
            <a:ext cx="6562725" cy="1109663"/>
            <a:chOff x="4283968" y="1635646"/>
            <a:chExt cx="4432901" cy="749597"/>
          </a:xfrm>
        </p:grpSpPr>
        <p:pic>
          <p:nvPicPr>
            <p:cNvPr id="26638" name="Imagen 5" descr="min lema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32040" y="1635646"/>
              <a:ext cx="3784829" cy="749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9" name="Imagen 7" descr="pnn publicaciones 03.psd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83968" y="1635646"/>
              <a:ext cx="57222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36" name="17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A071E5-E0E9-4D7A-BCBB-D148C4E0E8E4}" type="slidenum">
              <a:rPr lang="es-ES" altLang="es-ES" smtClean="0"/>
              <a:pPr/>
              <a:t>18</a:t>
            </a:fld>
            <a:endParaRPr lang="es-ES" altLang="es-ES" smtClean="0"/>
          </a:p>
        </p:txBody>
      </p:sp>
      <p:sp>
        <p:nvSpPr>
          <p:cNvPr id="16" name="CuadroTexto 15"/>
          <p:cNvSpPr txBox="1"/>
          <p:nvPr/>
        </p:nvSpPr>
        <p:spPr>
          <a:xfrm>
            <a:off x="1080735" y="2204864"/>
            <a:ext cx="69825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/>
              <a:t>¡GRACIAS</a:t>
            </a:r>
            <a:r>
              <a:rPr lang="es-CO" sz="3000" b="1" dirty="0" smtClean="0"/>
              <a:t>!</a:t>
            </a:r>
          </a:p>
          <a:p>
            <a:pPr algn="ctr"/>
            <a:endParaRPr lang="es-CO" sz="2400" b="1" dirty="0" smtClean="0"/>
          </a:p>
          <a:p>
            <a:pPr algn="ctr"/>
            <a:r>
              <a:rPr lang="es-CO" sz="2400" b="1" dirty="0" smtClean="0"/>
              <a:t>Contacto</a:t>
            </a:r>
            <a:endParaRPr lang="es-CO" sz="2400" b="1" dirty="0"/>
          </a:p>
          <a:p>
            <a:pPr algn="ctr"/>
            <a:r>
              <a:rPr lang="es-CO" sz="2400" dirty="0" smtClean="0">
                <a:hlinkClick r:id="rId8"/>
              </a:rPr>
              <a:t>luz.angarita@parquesnacionales.gov.co</a:t>
            </a:r>
            <a:r>
              <a:rPr lang="es-CO" sz="2400" dirty="0" smtClean="0"/>
              <a:t> </a:t>
            </a:r>
          </a:p>
          <a:p>
            <a:pPr algn="ctr"/>
            <a:r>
              <a:rPr lang="es-CO" sz="2400" b="1" dirty="0" smtClean="0"/>
              <a:t>Parques Nacionales Naturales</a:t>
            </a:r>
          </a:p>
          <a:p>
            <a:pPr algn="ctr"/>
            <a:r>
              <a:rPr lang="es-CO" sz="2400" b="1" dirty="0"/>
              <a:t>Directora Territorial Caribe</a:t>
            </a:r>
            <a:r>
              <a:rPr lang="es-CO" sz="2400" dirty="0"/>
              <a:t> </a:t>
            </a:r>
            <a:endParaRPr lang="es-CO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7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643063"/>
            <a:ext cx="9144000" cy="52387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i="1" dirty="0">
                <a:latin typeface="Arial Narrow" panose="020B0606020202030204" pitchFamily="34" charset="0"/>
              </a:rPr>
              <a:t>CONTENIDO</a:t>
            </a:r>
            <a:endParaRPr lang="en-US" sz="2800" i="1" dirty="0">
              <a:latin typeface="Arial Narrow" panose="020B0606020202030204" pitchFamily="34" charset="0"/>
            </a:endParaRPr>
          </a:p>
        </p:txBody>
      </p:sp>
      <p:sp>
        <p:nvSpPr>
          <p:cNvPr id="4100" name="6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2A3474-56F9-4E91-8A04-0C595F19DAEE}" type="slidenum">
              <a:rPr lang="es-ES" altLang="es-ES" smtClean="0"/>
              <a:pPr/>
              <a:t>2</a:t>
            </a:fld>
            <a:endParaRPr lang="es-ES" altLang="es-ES" smtClean="0"/>
          </a:p>
        </p:txBody>
      </p:sp>
      <p:sp>
        <p:nvSpPr>
          <p:cNvPr id="7" name="TextBox 3"/>
          <p:cNvSpPr txBox="1"/>
          <p:nvPr/>
        </p:nvSpPr>
        <p:spPr>
          <a:xfrm>
            <a:off x="857250" y="2571750"/>
            <a:ext cx="7927975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CO" sz="2400" b="1" i="1" dirty="0" smtClean="0">
                <a:latin typeface="Arial Narrow" panose="020B0606020202030204" pitchFamily="34" charset="0"/>
                <a:cs typeface="+mn-cs"/>
              </a:rPr>
              <a:t>Generalidades</a:t>
            </a:r>
            <a:endParaRPr lang="es-CO" sz="2400" b="1" i="1" dirty="0">
              <a:latin typeface="Arial Narrow" panose="020B0606020202030204" pitchFamily="34" charset="0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CO" sz="2400" b="1" i="1" dirty="0">
              <a:latin typeface="Arial Narrow" panose="020B0606020202030204" pitchFamily="34" charset="0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CO" sz="2400" b="1" i="1" dirty="0">
                <a:latin typeface="Arial Narrow" panose="020B0606020202030204" pitchFamily="34" charset="0"/>
                <a:cs typeface="+mn-cs"/>
              </a:rPr>
              <a:t>Objetivos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CO" sz="2400" b="1" i="1" dirty="0">
              <a:latin typeface="Arial Narrow" panose="020B0606020202030204" pitchFamily="34" charset="0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CO" sz="2400" b="1" i="1" dirty="0">
                <a:latin typeface="Arial Narrow" panose="020B0606020202030204" pitchFamily="34" charset="0"/>
                <a:cs typeface="+mn-cs"/>
              </a:rPr>
              <a:t>Estudios de caso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CO" sz="2400" b="1" i="1" dirty="0">
              <a:latin typeface="Arial Narrow" panose="020B0606020202030204" pitchFamily="34" charset="0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CO" sz="2400" b="1" i="1" dirty="0" smtClean="0">
                <a:latin typeface="Arial Narrow" panose="020B0606020202030204" pitchFamily="34" charset="0"/>
                <a:cs typeface="+mn-cs"/>
              </a:rPr>
              <a:t>Conclusiones</a:t>
            </a:r>
            <a:endParaRPr lang="es-CO" sz="2400" b="1" i="1" dirty="0">
              <a:latin typeface="Arial Narrow" panose="020B060602020203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7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5 CuadroTexto"/>
          <p:cNvSpPr txBox="1">
            <a:spLocks noChangeArrowheads="1"/>
          </p:cNvSpPr>
          <p:nvPr/>
        </p:nvSpPr>
        <p:spPr bwMode="auto">
          <a:xfrm>
            <a:off x="0" y="1124744"/>
            <a:ext cx="9144000" cy="40005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COLOMBIA 50% MAR: 14 AREAS PROTEGIDAS NACIONALES EN LA REGION CARIBE</a:t>
            </a:r>
            <a:endPara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244" name="11 CuadroTexto"/>
          <p:cNvSpPr txBox="1">
            <a:spLocks noChangeArrowheads="1"/>
          </p:cNvSpPr>
          <p:nvPr/>
        </p:nvSpPr>
        <p:spPr bwMode="auto">
          <a:xfrm>
            <a:off x="6286500" y="1628800"/>
            <a:ext cx="28575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altLang="es-ES" sz="1600" b="1" u="sng" dirty="0" smtClean="0">
                <a:latin typeface="Arial Narrow" panose="020B0606020202030204" pitchFamily="34" charset="0"/>
              </a:rPr>
              <a:t>9 Áreas Marino Costeras</a:t>
            </a:r>
            <a:r>
              <a:rPr lang="es-ES" altLang="es-ES" sz="1600" b="1" u="sng" dirty="0">
                <a:latin typeface="Arial Narrow" panose="020B0606020202030204" pitchFamily="34" charset="0"/>
              </a:rPr>
              <a:t> </a:t>
            </a:r>
            <a:r>
              <a:rPr lang="es-ES" altLang="es-ES" sz="1600" b="1" u="sng" dirty="0" smtClean="0">
                <a:latin typeface="Arial Narrow" panose="020B0606020202030204" pitchFamily="34" charset="0"/>
              </a:rPr>
              <a:t>Protegidas</a:t>
            </a:r>
            <a:endParaRPr lang="es-ES" altLang="es-ES" sz="1600" b="1" u="sng" dirty="0">
              <a:latin typeface="Arial Narrow" panose="020B0606020202030204" pitchFamily="34" charset="0"/>
            </a:endParaRPr>
          </a:p>
          <a:p>
            <a:pPr marL="176213" indent="-176213" eaLnBrk="1" hangingPunct="1">
              <a:defRPr/>
            </a:pPr>
            <a:r>
              <a:rPr lang="es-ES" altLang="es-ES" sz="1600" dirty="0">
                <a:latin typeface="Arial Narrow" panose="020B0606020202030204" pitchFamily="34" charset="0"/>
              </a:rPr>
              <a:t>1-Santuario de Fauna y Flora (SFF)  </a:t>
            </a:r>
            <a:r>
              <a:rPr lang="es-ES" altLang="es-ES" sz="1600" dirty="0" smtClean="0">
                <a:latin typeface="Arial Narrow" panose="020B0606020202030204" pitchFamily="34" charset="0"/>
              </a:rPr>
              <a:t>Flamencos</a:t>
            </a:r>
            <a:endParaRPr lang="es-ES" altLang="es-ES" sz="1600" dirty="0">
              <a:latin typeface="Arial Narrow" panose="020B0606020202030204" pitchFamily="34" charset="0"/>
            </a:endParaRPr>
          </a:p>
          <a:p>
            <a:pPr marL="176213" indent="-176213" eaLnBrk="1" hangingPunct="1">
              <a:defRPr/>
            </a:pPr>
            <a:r>
              <a:rPr lang="es-ES" altLang="es-ES" sz="1600" dirty="0">
                <a:latin typeface="Arial Narrow" panose="020B0606020202030204" pitchFamily="34" charset="0"/>
              </a:rPr>
              <a:t>2-Parque Nacional Natural (PNN) Sierra Nevada de Santa </a:t>
            </a:r>
            <a:r>
              <a:rPr lang="es-ES" altLang="es-ES" sz="1600" dirty="0" smtClean="0">
                <a:latin typeface="Arial Narrow" panose="020B0606020202030204" pitchFamily="34" charset="0"/>
              </a:rPr>
              <a:t>Marta</a:t>
            </a:r>
            <a:endParaRPr lang="es-ES" altLang="es-ES" sz="1600" dirty="0">
              <a:latin typeface="Arial Narrow" panose="020B0606020202030204" pitchFamily="34" charset="0"/>
            </a:endParaRPr>
          </a:p>
          <a:p>
            <a:pPr marL="176213" indent="-176213" eaLnBrk="1" hangingPunct="1">
              <a:defRPr/>
            </a:pPr>
            <a:r>
              <a:rPr lang="es-ES" altLang="es-ES" sz="1600" dirty="0">
                <a:latin typeface="Arial Narrow" panose="020B0606020202030204" pitchFamily="34" charset="0"/>
              </a:rPr>
              <a:t>3-SFF Ciénaga Grande de Santa </a:t>
            </a:r>
            <a:r>
              <a:rPr lang="es-ES" altLang="es-ES" sz="1600" dirty="0" smtClean="0">
                <a:latin typeface="Arial Narrow" panose="020B0606020202030204" pitchFamily="34" charset="0"/>
              </a:rPr>
              <a:t>Marta</a:t>
            </a:r>
            <a:endParaRPr lang="es-ES" altLang="es-ES" sz="1600" dirty="0">
              <a:latin typeface="Arial Narrow" panose="020B0606020202030204" pitchFamily="34" charset="0"/>
            </a:endParaRPr>
          </a:p>
          <a:p>
            <a:pPr marL="176213" indent="-176213" eaLnBrk="1" hangingPunct="1">
              <a:defRPr/>
            </a:pPr>
            <a:r>
              <a:rPr lang="es-ES" altLang="es-ES" sz="1600" dirty="0">
                <a:latin typeface="Arial Narrow" panose="020B0606020202030204" pitchFamily="34" charset="0"/>
              </a:rPr>
              <a:t>4-Vía Parque Isla de </a:t>
            </a:r>
            <a:r>
              <a:rPr lang="es-ES" altLang="es-ES" sz="1600" dirty="0" smtClean="0">
                <a:latin typeface="Arial Narrow" panose="020B0606020202030204" pitchFamily="34" charset="0"/>
              </a:rPr>
              <a:t>Salamanca</a:t>
            </a:r>
            <a:endParaRPr lang="es-ES" altLang="es-ES" sz="1600" dirty="0">
              <a:latin typeface="Arial Narrow" panose="020B0606020202030204" pitchFamily="34" charset="0"/>
            </a:endParaRPr>
          </a:p>
          <a:p>
            <a:pPr marL="176213" indent="-176213" eaLnBrk="1" hangingPunct="1">
              <a:defRPr/>
            </a:pPr>
            <a:r>
              <a:rPr lang="es-ES" altLang="es-ES" sz="1600" dirty="0">
                <a:latin typeface="Arial Narrow" panose="020B0606020202030204" pitchFamily="34" charset="0"/>
              </a:rPr>
              <a:t>5-SFF El Corchal El Mono </a:t>
            </a:r>
            <a:r>
              <a:rPr lang="es-ES" altLang="es-ES" sz="1600" dirty="0" smtClean="0">
                <a:latin typeface="Arial Narrow" panose="020B0606020202030204" pitchFamily="34" charset="0"/>
              </a:rPr>
              <a:t>Hernández</a:t>
            </a:r>
            <a:endParaRPr lang="es-ES" altLang="es-ES" sz="1600" dirty="0">
              <a:latin typeface="Arial Narrow" panose="020B0606020202030204" pitchFamily="34" charset="0"/>
            </a:endParaRPr>
          </a:p>
          <a:p>
            <a:pPr marL="176213" indent="-176213" eaLnBrk="1" hangingPunct="1">
              <a:defRPr/>
            </a:pPr>
            <a:r>
              <a:rPr lang="es-ES" altLang="es-ES" sz="1600" dirty="0" smtClean="0">
                <a:latin typeface="Arial Narrow" panose="020B0606020202030204" pitchFamily="34" charset="0"/>
              </a:rPr>
              <a:t>6-PNN </a:t>
            </a:r>
            <a:r>
              <a:rPr lang="es-ES" altLang="es-ES" sz="1600" dirty="0" err="1" smtClean="0">
                <a:latin typeface="Arial Narrow" panose="020B0606020202030204" pitchFamily="34" charset="0"/>
              </a:rPr>
              <a:t>Tayrona</a:t>
            </a:r>
            <a:endParaRPr lang="es-ES" altLang="es-ES" sz="1600" dirty="0">
              <a:latin typeface="Arial Narrow" panose="020B0606020202030204" pitchFamily="34" charset="0"/>
            </a:endParaRPr>
          </a:p>
          <a:p>
            <a:pPr marL="176213" indent="-176213" eaLnBrk="1" hangingPunct="1">
              <a:defRPr/>
            </a:pPr>
            <a:r>
              <a:rPr lang="es-ES" altLang="es-ES" sz="1600" dirty="0">
                <a:latin typeface="Arial Narrow" panose="020B0606020202030204" pitchFamily="34" charset="0"/>
              </a:rPr>
              <a:t>7</a:t>
            </a:r>
            <a:r>
              <a:rPr lang="es-ES" altLang="es-ES" sz="1600" dirty="0" smtClean="0">
                <a:latin typeface="Arial Narrow" panose="020B0606020202030204" pitchFamily="34" charset="0"/>
              </a:rPr>
              <a:t>-PNN </a:t>
            </a:r>
            <a:r>
              <a:rPr lang="es-ES" altLang="es-ES" sz="1600" dirty="0">
                <a:latin typeface="Arial Narrow" panose="020B0606020202030204" pitchFamily="34" charset="0"/>
              </a:rPr>
              <a:t>Old Providence </a:t>
            </a:r>
            <a:r>
              <a:rPr lang="es-ES" altLang="es-ES" sz="1600" dirty="0" err="1" smtClean="0">
                <a:latin typeface="Arial Narrow" panose="020B0606020202030204" pitchFamily="34" charset="0"/>
              </a:rPr>
              <a:t>McBean</a:t>
            </a:r>
            <a:r>
              <a:rPr lang="es-ES" altLang="es-ES" sz="1600" dirty="0" smtClean="0">
                <a:latin typeface="Arial Narrow" panose="020B0606020202030204" pitchFamily="34" charset="0"/>
              </a:rPr>
              <a:t> </a:t>
            </a:r>
            <a:r>
              <a:rPr lang="es-ES" altLang="es-ES" sz="1600" dirty="0" err="1" smtClean="0">
                <a:latin typeface="Arial Narrow" panose="020B0606020202030204" pitchFamily="34" charset="0"/>
              </a:rPr>
              <a:t>Lagoon</a:t>
            </a:r>
            <a:endParaRPr lang="es-ES" altLang="es-ES" sz="1600" dirty="0" smtClean="0">
              <a:latin typeface="Arial Narrow" panose="020B0606020202030204" pitchFamily="34" charset="0"/>
            </a:endParaRPr>
          </a:p>
          <a:p>
            <a:pPr marL="176213" indent="-176213" eaLnBrk="1" hangingPunct="1">
              <a:defRPr/>
            </a:pPr>
            <a:r>
              <a:rPr lang="es-ES" altLang="es-ES" sz="1600" dirty="0">
                <a:latin typeface="Arial Narrow" panose="020B0606020202030204" pitchFamily="34" charset="0"/>
              </a:rPr>
              <a:t>8</a:t>
            </a:r>
            <a:r>
              <a:rPr lang="es-ES" altLang="es-ES" sz="1600" dirty="0" smtClean="0">
                <a:latin typeface="Arial Narrow" panose="020B0606020202030204" pitchFamily="34" charset="0"/>
              </a:rPr>
              <a:t>-PNN </a:t>
            </a:r>
            <a:r>
              <a:rPr lang="es-ES" altLang="es-ES" sz="1600" dirty="0" err="1">
                <a:latin typeface="Arial Narrow" panose="020B0606020202030204" pitchFamily="34" charset="0"/>
              </a:rPr>
              <a:t>Acandí</a:t>
            </a:r>
            <a:r>
              <a:rPr lang="es-ES" altLang="es-ES" sz="1600" dirty="0">
                <a:latin typeface="Arial Narrow" panose="020B0606020202030204" pitchFamily="34" charset="0"/>
              </a:rPr>
              <a:t>, Playón y </a:t>
            </a:r>
            <a:r>
              <a:rPr lang="es-ES" altLang="es-ES" sz="1600" dirty="0" err="1" smtClean="0">
                <a:latin typeface="Arial Narrow" panose="020B0606020202030204" pitchFamily="34" charset="0"/>
              </a:rPr>
              <a:t>Playona</a:t>
            </a:r>
            <a:r>
              <a:rPr lang="es-ES" altLang="es-ES" sz="1600" dirty="0" smtClean="0">
                <a:latin typeface="Arial Narrow" panose="020B0606020202030204" pitchFamily="34" charset="0"/>
              </a:rPr>
              <a:t> </a:t>
            </a:r>
            <a:endParaRPr lang="es-ES" altLang="es-ES" sz="1600" dirty="0">
              <a:latin typeface="Arial Narrow" panose="020B0606020202030204" pitchFamily="34" charset="0"/>
            </a:endParaRPr>
          </a:p>
          <a:p>
            <a:pPr marL="176213" indent="-176213" eaLnBrk="1" hangingPunct="1">
              <a:defRPr/>
            </a:pPr>
            <a:r>
              <a:rPr lang="es-ES" altLang="es-ES" sz="1600" dirty="0" smtClean="0">
                <a:latin typeface="Arial Narrow" panose="020B0606020202030204" pitchFamily="34" charset="0"/>
              </a:rPr>
              <a:t>9-PNN </a:t>
            </a:r>
            <a:r>
              <a:rPr lang="es-ES" altLang="es-ES" sz="1600" dirty="0">
                <a:latin typeface="Arial Narrow" panose="020B0606020202030204" pitchFamily="34" charset="0"/>
              </a:rPr>
              <a:t>Bahía </a:t>
            </a:r>
            <a:r>
              <a:rPr lang="es-ES" altLang="es-ES" sz="1600" dirty="0" err="1">
                <a:latin typeface="Arial Narrow" panose="020B0606020202030204" pitchFamily="34" charset="0"/>
              </a:rPr>
              <a:t>Portete</a:t>
            </a:r>
            <a:r>
              <a:rPr lang="es-ES" altLang="es-ES" sz="1600" dirty="0">
                <a:latin typeface="Arial Narrow" panose="020B0606020202030204" pitchFamily="34" charset="0"/>
              </a:rPr>
              <a:t> “</a:t>
            </a:r>
            <a:r>
              <a:rPr lang="es-ES" altLang="es-ES" sz="1600" dirty="0" err="1">
                <a:latin typeface="Arial Narrow" panose="020B0606020202030204" pitchFamily="34" charset="0"/>
              </a:rPr>
              <a:t>Karruele</a:t>
            </a:r>
            <a:r>
              <a:rPr lang="es-ES" altLang="es-ES" sz="1600" dirty="0" smtClean="0">
                <a:latin typeface="Arial Narrow" panose="020B0606020202030204" pitchFamily="34" charset="0"/>
              </a:rPr>
              <a:t>”</a:t>
            </a:r>
          </a:p>
          <a:p>
            <a:pPr marL="176213" indent="-176213" algn="just" eaLnBrk="1" hangingPunct="1">
              <a:defRPr/>
            </a:pPr>
            <a:endParaRPr lang="es-ES" altLang="es-ES" sz="1600" dirty="0" smtClean="0">
              <a:latin typeface="Arial Narrow" panose="020B0606020202030204" pitchFamily="34" charset="0"/>
            </a:endParaRPr>
          </a:p>
          <a:p>
            <a:pPr marL="176213" indent="-176213" algn="just" eaLnBrk="1" hangingPunct="1">
              <a:defRPr/>
            </a:pPr>
            <a:r>
              <a:rPr lang="es-ES" altLang="es-ES" sz="1600" b="1" u="sng" dirty="0" smtClean="0">
                <a:latin typeface="Arial Narrow" panose="020B0606020202030204" pitchFamily="34" charset="0"/>
              </a:rPr>
              <a:t>2 Áreas Marinas Protegidas</a:t>
            </a:r>
            <a:endParaRPr lang="es-ES" altLang="es-ES" sz="1600" dirty="0">
              <a:latin typeface="Arial Narrow" panose="020B0606020202030204" pitchFamily="34" charset="0"/>
            </a:endParaRPr>
          </a:p>
          <a:p>
            <a:pPr marL="176213" indent="-176213" algn="just" eaLnBrk="1" hangingPunct="1">
              <a:defRPr/>
            </a:pPr>
            <a:r>
              <a:rPr lang="es-ES" altLang="es-ES" sz="1600" dirty="0" smtClean="0">
                <a:latin typeface="Arial Narrow" panose="020B0606020202030204" pitchFamily="34" charset="0"/>
              </a:rPr>
              <a:t>1-PNN </a:t>
            </a:r>
            <a:r>
              <a:rPr lang="es-ES" altLang="es-ES" sz="1600" dirty="0">
                <a:latin typeface="Arial Narrow" panose="020B0606020202030204" pitchFamily="34" charset="0"/>
              </a:rPr>
              <a:t>Corales del Rosario y de San </a:t>
            </a:r>
            <a:r>
              <a:rPr lang="es-ES" altLang="es-ES" sz="1600" dirty="0" smtClean="0">
                <a:latin typeface="Arial Narrow" panose="020B0606020202030204" pitchFamily="34" charset="0"/>
              </a:rPr>
              <a:t>Bernardo</a:t>
            </a:r>
            <a:endParaRPr lang="es-ES" altLang="es-ES" sz="1600" dirty="0">
              <a:latin typeface="Arial Narrow" panose="020B0606020202030204" pitchFamily="34" charset="0"/>
            </a:endParaRPr>
          </a:p>
          <a:p>
            <a:pPr marL="176213" indent="-176213" algn="just" eaLnBrk="1" hangingPunct="1">
              <a:defRPr/>
            </a:pPr>
            <a:r>
              <a:rPr lang="es-ES" altLang="es-ES" sz="1600" dirty="0" smtClean="0">
                <a:latin typeface="Arial Narrow" panose="020B0606020202030204" pitchFamily="34" charset="0"/>
              </a:rPr>
              <a:t>2-PNN </a:t>
            </a:r>
            <a:r>
              <a:rPr lang="es-ES" altLang="es-ES" sz="1600" dirty="0">
                <a:latin typeface="Arial Narrow" panose="020B0606020202030204" pitchFamily="34" charset="0"/>
              </a:rPr>
              <a:t>Corales de </a:t>
            </a:r>
            <a:r>
              <a:rPr lang="es-ES" altLang="es-ES" sz="1600" dirty="0" smtClean="0">
                <a:latin typeface="Arial Narrow" panose="020B0606020202030204" pitchFamily="34" charset="0"/>
              </a:rPr>
              <a:t>Profundidad</a:t>
            </a:r>
            <a:endParaRPr lang="es-CO" altLang="es-ES" sz="1600" dirty="0">
              <a:latin typeface="Arial Narrow" panose="020B0606020202030204" pitchFamily="34" charset="0"/>
            </a:endParaRPr>
          </a:p>
        </p:txBody>
      </p:sp>
      <p:sp>
        <p:nvSpPr>
          <p:cNvPr id="5125" name="19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179030-1186-4271-8EB9-AD3DBA97889F}" type="slidenum">
              <a:rPr lang="es-ES" altLang="es-ES" smtClean="0"/>
              <a:pPr/>
              <a:t>3</a:t>
            </a:fld>
            <a:endParaRPr lang="es-ES" altLang="es-ES" smtClean="0"/>
          </a:p>
        </p:txBody>
      </p:sp>
      <p:pic>
        <p:nvPicPr>
          <p:cNvPr id="5126" name="Picture 2" descr="Imagen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1538288"/>
            <a:ext cx="3671888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3000375"/>
            <a:ext cx="4662487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7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71438" y="6149975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4"/>
              </a:rPr>
              <a:t>http://www.socialhizo.com/geografia/mapas/mapa-de-colombia-ubicacion-de-las-comunidades-indigenas-y-afrocolombianas</a:t>
            </a:r>
            <a:r>
              <a:rPr lang="es-ES" sz="1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dirty="0">
                <a:solidFill>
                  <a:schemeClr val="accent2">
                    <a:lumMod val="75000"/>
                  </a:schemeClr>
                </a:solidFill>
                <a:latin typeface="+mn-lt"/>
                <a:hlinkClick r:id="rId5"/>
              </a:rPr>
              <a:t>http://4.bp.blogspot.com/-oVIdg9-Erzo/T19wdNKOkRI/AAAAAAAABMI/M8RUbBM1r7E/s1600/colombia%2Bdos.jpg</a:t>
            </a:r>
            <a:r>
              <a:rPr lang="es-ES" sz="1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1106488"/>
            <a:ext cx="9144000" cy="46196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>
                <a:latin typeface="Arial Narrow" panose="020B0606020202030204" pitchFamily="34" charset="0"/>
              </a:rPr>
              <a:t>Gran </a:t>
            </a:r>
            <a:r>
              <a:rPr lang="es-CO" sz="2400" b="1" dirty="0" smtClean="0">
                <a:latin typeface="Arial Narrow" panose="020B0606020202030204" pitchFamily="34" charset="0"/>
              </a:rPr>
              <a:t>Reto: Colombia Biodiversa y </a:t>
            </a:r>
            <a:r>
              <a:rPr lang="es-CO" sz="2400" b="1" dirty="0" err="1">
                <a:latin typeface="Arial Narrow" panose="020B0606020202030204" pitchFamily="34" charset="0"/>
              </a:rPr>
              <a:t>P</a:t>
            </a:r>
            <a:r>
              <a:rPr lang="es-CO" sz="2400" b="1" dirty="0" err="1" smtClean="0">
                <a:latin typeface="Arial Narrow" panose="020B0606020202030204" pitchFamily="34" charset="0"/>
              </a:rPr>
              <a:t>luri</a:t>
            </a:r>
            <a:r>
              <a:rPr lang="es-CO" sz="2400" b="1" dirty="0" smtClean="0">
                <a:latin typeface="Arial Narrow" panose="020B0606020202030204" pitchFamily="34" charset="0"/>
              </a:rPr>
              <a:t>-étnica </a:t>
            </a:r>
            <a:endParaRPr lang="es-CO" sz="2400" b="1" dirty="0">
              <a:latin typeface="Arial Narrow" panose="020B0606020202030204" pitchFamily="34" charset="0"/>
            </a:endParaRPr>
          </a:p>
        </p:txBody>
      </p:sp>
      <p:sp>
        <p:nvSpPr>
          <p:cNvPr id="6149" name="9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DBA6BC-6376-4E0F-BD6F-8C66424B4DC8}" type="slidenum">
              <a:rPr lang="es-ES" altLang="es-ES" smtClean="0"/>
              <a:pPr/>
              <a:t>4</a:t>
            </a:fld>
            <a:endParaRPr lang="es-ES" altLang="es-ES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928688" y="1797784"/>
            <a:ext cx="771525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Gestión incluyente para cumplir objetivos misionales de conservación: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2000" dirty="0">
              <a:solidFill>
                <a:schemeClr val="tx1"/>
              </a:solidFill>
              <a:latin typeface="Arial Narrow" panose="020B0606020202030204" pitchFamily="34" charset="0"/>
              <a:cs typeface="Arial" charset="0"/>
            </a:endParaRP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-Representatividad de la Diversidad Costera y Marina 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-</a:t>
            </a:r>
            <a:r>
              <a:rPr lang="es-CO" sz="20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Servicios ecosistémicos</a:t>
            </a:r>
          </a:p>
          <a:p>
            <a:pPr marL="176213" indent="-1762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-</a:t>
            </a:r>
            <a:r>
              <a:rPr lang="es-CO" sz="2000" dirty="0">
                <a:solidFill>
                  <a:schemeClr val="tx1"/>
                </a:solidFill>
                <a:latin typeface="Arial Narrow" panose="020B0606020202030204" pitchFamily="34" charset="0"/>
                <a:cs typeface="Arial" charset="0"/>
              </a:rPr>
              <a:t>Valores naturales de importancia cultural</a:t>
            </a:r>
          </a:p>
        </p:txBody>
      </p:sp>
      <p:grpSp>
        <p:nvGrpSpPr>
          <p:cNvPr id="6151" name="15 Grupo"/>
          <p:cNvGrpSpPr>
            <a:grpSpLocks/>
          </p:cNvGrpSpPr>
          <p:nvPr/>
        </p:nvGrpSpPr>
        <p:grpSpPr bwMode="auto">
          <a:xfrm>
            <a:off x="4714875" y="3709988"/>
            <a:ext cx="4429125" cy="3148012"/>
            <a:chOff x="0" y="1785926"/>
            <a:chExt cx="6191242" cy="4791094"/>
          </a:xfrm>
        </p:grpSpPr>
        <p:pic>
          <p:nvPicPr>
            <p:cNvPr id="14348" name="Picture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1785926"/>
              <a:ext cx="6071412" cy="4286133"/>
            </a:xfrm>
            <a:prstGeom prst="rect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14349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28484" y="4501605"/>
              <a:ext cx="2762758" cy="2075415"/>
            </a:xfrm>
            <a:prstGeom prst="rect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</p:grpSp>
      <p:pic>
        <p:nvPicPr>
          <p:cNvPr id="6152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" y="3714750"/>
            <a:ext cx="378618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7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71407" y="6143644"/>
            <a:ext cx="4786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b="1" dirty="0"/>
              <a:t>Posibles sitios a ser considerados como AMP costeras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1124744"/>
            <a:ext cx="9144000" cy="83099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>
              <a:defRPr/>
            </a:pPr>
            <a:r>
              <a:rPr lang="es-CO" sz="2400" b="1" dirty="0">
                <a:latin typeface="Arial Narrow" panose="020B0606020202030204" pitchFamily="34" charset="0"/>
              </a:rPr>
              <a:t>Compromisos de </a:t>
            </a:r>
            <a:r>
              <a:rPr lang="es-CO" sz="2400" b="1" dirty="0" smtClean="0">
                <a:latin typeface="Arial Narrow" panose="020B0606020202030204" pitchFamily="34" charset="0"/>
              </a:rPr>
              <a:t>Colombia: Convenio Diversidad Biológica  </a:t>
            </a:r>
            <a:endParaRPr lang="es-CO" sz="2400" b="1" dirty="0">
              <a:latin typeface="Arial Narrow" panose="020B0606020202030204" pitchFamily="34" charset="0"/>
            </a:endParaRPr>
          </a:p>
          <a:p>
            <a:pPr marL="514350" indent="-514350" algn="ctr">
              <a:defRPr/>
            </a:pPr>
            <a:r>
              <a:rPr lang="es-CO" sz="2400" b="1" dirty="0">
                <a:latin typeface="Arial Narrow" panose="020B0606020202030204" pitchFamily="34" charset="0"/>
              </a:rPr>
              <a:t>A</a:t>
            </a:r>
            <a:r>
              <a:rPr lang="es-CO" sz="2400" b="1" dirty="0" smtClean="0">
                <a:latin typeface="Arial Narrow" panose="020B0606020202030204" pitchFamily="34" charset="0"/>
              </a:rPr>
              <a:t>umentar </a:t>
            </a:r>
            <a:r>
              <a:rPr lang="es-CO" sz="2400" b="1" dirty="0" err="1">
                <a:latin typeface="Arial Narrow" panose="020B0606020202030204" pitchFamily="34" charset="0"/>
              </a:rPr>
              <a:t>AMPs</a:t>
            </a:r>
            <a:r>
              <a:rPr lang="es-CO" sz="2400" b="1" dirty="0">
                <a:latin typeface="Arial Narrow" panose="020B0606020202030204" pitchFamily="34" charset="0"/>
              </a:rPr>
              <a:t> + manejo efectivo para favorecer la resiliencia </a:t>
            </a:r>
          </a:p>
        </p:txBody>
      </p:sp>
      <p:grpSp>
        <p:nvGrpSpPr>
          <p:cNvPr id="7173" name="7 Grupo"/>
          <p:cNvGrpSpPr>
            <a:grpSpLocks/>
          </p:cNvGrpSpPr>
          <p:nvPr/>
        </p:nvGrpSpPr>
        <p:grpSpPr bwMode="auto">
          <a:xfrm>
            <a:off x="0" y="2000240"/>
            <a:ext cx="4819676" cy="4238704"/>
            <a:chOff x="395536" y="1214373"/>
            <a:chExt cx="8502278" cy="5712798"/>
          </a:xfrm>
        </p:grpSpPr>
        <p:pic>
          <p:nvPicPr>
            <p:cNvPr id="7176" name="Picture 2" descr="C:\Users\dalonso\Documents\AA PROGRAMA BEM\SINAP\Analisis de vacios\MESA DE ANALISIS MARINO\SRAMP\SitiosCandidatosRedAMP_AP_Caribe_15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1214373"/>
              <a:ext cx="8502278" cy="550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7" name="2 CuadroTexto"/>
            <p:cNvSpPr txBox="1">
              <a:spLocks noChangeArrowheads="1"/>
            </p:cNvSpPr>
            <p:nvPr/>
          </p:nvSpPr>
          <p:spPr bwMode="auto">
            <a:xfrm>
              <a:off x="632984" y="6429396"/>
              <a:ext cx="3278350" cy="49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CO" dirty="0" smtClean="0"/>
                <a:t>Fuente: </a:t>
              </a:r>
              <a:r>
                <a:rPr lang="es-CO" dirty="0"/>
                <a:t>INVEMAR</a:t>
              </a:r>
              <a:endParaRPr lang="es-ES" dirty="0"/>
            </a:p>
          </p:txBody>
        </p:sp>
      </p:grpSp>
      <p:sp>
        <p:nvSpPr>
          <p:cNvPr id="7174" name="9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8B3616-B1A2-4937-83A4-C249F2365D01}" type="slidenum">
              <a:rPr lang="es-ES" smtClean="0"/>
              <a:pPr/>
              <a:t>5</a:t>
            </a:fld>
            <a:endParaRPr lang="es-ES" smtClean="0"/>
          </a:p>
        </p:txBody>
      </p:sp>
      <p:pic>
        <p:nvPicPr>
          <p:cNvPr id="11" name="Picture 6" descr="C:\Mis Documentos\Contrato 133 2014 DPMM\Presentaciones\conectivida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/>
          <a:stretch/>
        </p:blipFill>
        <p:spPr bwMode="auto">
          <a:xfrm>
            <a:off x="4716016" y="2346234"/>
            <a:ext cx="4415558" cy="345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7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9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85ADB1-1C82-4A40-9633-0C14C63B5384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15" name="14 CuadroTexto"/>
          <p:cNvSpPr txBox="1"/>
          <p:nvPr/>
        </p:nvSpPr>
        <p:spPr>
          <a:xfrm>
            <a:off x="611560" y="1650280"/>
            <a:ext cx="4799416" cy="449353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CO" sz="2200" b="1" dirty="0" smtClean="0">
                <a:latin typeface="Arial Narrow" panose="020B0606020202030204" pitchFamily="34" charset="0"/>
              </a:rPr>
              <a:t>OBJETIVOS</a:t>
            </a:r>
          </a:p>
          <a:p>
            <a:pPr>
              <a:defRPr/>
            </a:pPr>
            <a:endParaRPr lang="es-CO" sz="2200" b="1" i="1" dirty="0">
              <a:latin typeface="Arial Narrow" panose="020B060602020203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s-CO" sz="2200" dirty="0" smtClean="0">
                <a:latin typeface="Arial Narrow" panose="020B0606020202030204" pitchFamily="34" charset="0"/>
              </a:rPr>
              <a:t>Presentar </a:t>
            </a:r>
            <a:r>
              <a:rPr lang="es-CO" sz="2200" dirty="0">
                <a:latin typeface="Arial Narrow" panose="020B0606020202030204" pitchFamily="34" charset="0"/>
              </a:rPr>
              <a:t>ejemplos de </a:t>
            </a:r>
            <a:r>
              <a:rPr lang="es-CO" sz="2200" dirty="0" smtClean="0">
                <a:latin typeface="Arial Narrow" panose="020B0606020202030204" pitchFamily="34" charset="0"/>
              </a:rPr>
              <a:t>relacionamiento con actores estratégicos en el marco de </a:t>
            </a:r>
            <a:r>
              <a:rPr lang="es-CO" sz="2200" dirty="0">
                <a:latin typeface="Arial Narrow" panose="020B0606020202030204" pitchFamily="34" charset="0"/>
              </a:rPr>
              <a:t>la gestión de las Áreas Marino-Costeras Protegidas de </a:t>
            </a:r>
            <a:r>
              <a:rPr lang="es-CO" sz="2200" dirty="0" smtClean="0">
                <a:latin typeface="Arial Narrow" panose="020B0606020202030204" pitchFamily="34" charset="0"/>
              </a:rPr>
              <a:t>Parques Nacionales Naturales en </a:t>
            </a:r>
            <a:r>
              <a:rPr lang="es-CO" sz="2200" dirty="0">
                <a:latin typeface="Arial Narrow" panose="020B0606020202030204" pitchFamily="34" charset="0"/>
              </a:rPr>
              <a:t>la región </a:t>
            </a:r>
            <a:r>
              <a:rPr lang="es-CO" sz="2200" dirty="0" smtClean="0">
                <a:latin typeface="Arial Narrow" panose="020B0606020202030204" pitchFamily="34" charset="0"/>
              </a:rPr>
              <a:t>Caribe colombiana.</a:t>
            </a:r>
            <a:endParaRPr lang="es-CO" sz="2200" dirty="0">
              <a:latin typeface="Arial Narrow" panose="020B060602020203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s-CO" sz="2200" dirty="0">
              <a:latin typeface="Arial Narrow" panose="020B060602020203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s-CO" sz="2200" dirty="0">
                <a:latin typeface="Arial Narrow" panose="020B0606020202030204" pitchFamily="34" charset="0"/>
              </a:rPr>
              <a:t>Plantear el reto del relacionamiento con actores </a:t>
            </a:r>
            <a:r>
              <a:rPr lang="es-CO" sz="2200" dirty="0" smtClean="0">
                <a:latin typeface="Arial Narrow" panose="020B0606020202030204" pitchFamily="34" charset="0"/>
              </a:rPr>
              <a:t>estratégicos que </a:t>
            </a:r>
            <a:r>
              <a:rPr lang="es-CO" sz="2200" dirty="0">
                <a:latin typeface="Arial Narrow" panose="020B0606020202030204" pitchFamily="34" charset="0"/>
              </a:rPr>
              <a:t>presentan </a:t>
            </a:r>
            <a:r>
              <a:rPr lang="es-CO" sz="2200" dirty="0" smtClean="0">
                <a:latin typeface="Arial Narrow" panose="020B0606020202030204" pitchFamily="34" charset="0"/>
              </a:rPr>
              <a:t>diferentes actitudes </a:t>
            </a:r>
            <a:r>
              <a:rPr lang="es-CO" sz="2200" dirty="0">
                <a:latin typeface="Arial Narrow" panose="020B0606020202030204" pitchFamily="34" charset="0"/>
              </a:rPr>
              <a:t>hacia </a:t>
            </a:r>
            <a:r>
              <a:rPr lang="es-CO" sz="2200" dirty="0" smtClean="0">
                <a:latin typeface="Arial Narrow" panose="020B0606020202030204" pitchFamily="34" charset="0"/>
              </a:rPr>
              <a:t>las </a:t>
            </a:r>
            <a:r>
              <a:rPr lang="es-CO" sz="2200" dirty="0">
                <a:latin typeface="Arial Narrow" panose="020B0606020202030204" pitchFamily="34" charset="0"/>
              </a:rPr>
              <a:t>Áreas Marino-Costeras Protegidas</a:t>
            </a:r>
            <a:r>
              <a:rPr lang="es-CO" sz="2200" dirty="0" smtClean="0">
                <a:latin typeface="Arial Narrow" panose="020B0606020202030204" pitchFamily="34" charset="0"/>
              </a:rPr>
              <a:t>.</a:t>
            </a:r>
            <a:endParaRPr lang="es-CO" sz="2200" dirty="0">
              <a:latin typeface="Arial Narrow" panose="020B0606020202030204" pitchFamily="34" charset="0"/>
            </a:endParaRPr>
          </a:p>
          <a:p>
            <a:pPr>
              <a:defRPr/>
            </a:pPr>
            <a:endParaRPr lang="es-CO" sz="2200" b="1" i="1" dirty="0">
              <a:latin typeface="Arial Narrow" panose="020B0606020202030204" pitchFamily="34" charset="0"/>
            </a:endParaRP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 rotWithShape="1">
          <a:blip r:embed="rId4"/>
          <a:srcRect r="3533" b="8131"/>
          <a:stretch/>
        </p:blipFill>
        <p:spPr bwMode="auto">
          <a:xfrm>
            <a:off x="5580113" y="4217783"/>
            <a:ext cx="3384376" cy="216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 rotWithShape="1">
          <a:blip r:embed="rId5"/>
          <a:srcRect b="4004"/>
          <a:stretch/>
        </p:blipFill>
        <p:spPr bwMode="auto">
          <a:xfrm>
            <a:off x="5935344" y="1124745"/>
            <a:ext cx="280349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7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9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D142C6-F361-40BC-ADFE-1BEF923FD9B4}" type="slidenum">
              <a:rPr lang="es-ES" smtClean="0"/>
              <a:pPr/>
              <a:t>7</a:t>
            </a:fld>
            <a:endParaRPr lang="es-ES" smtClean="0"/>
          </a:p>
        </p:txBody>
      </p:sp>
      <p:sp>
        <p:nvSpPr>
          <p:cNvPr id="15" name="14 CuadroTexto"/>
          <p:cNvSpPr txBox="1"/>
          <p:nvPr/>
        </p:nvSpPr>
        <p:spPr>
          <a:xfrm>
            <a:off x="0" y="2348881"/>
            <a:ext cx="9143999" cy="55399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000" b="1" dirty="0">
                <a:latin typeface="Arial Narrow" panose="020B0606020202030204" pitchFamily="34" charset="0"/>
              </a:rPr>
              <a:t>ESTUDIOS DE CASO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161"/>
            <a:ext cx="2483768" cy="167597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845" y="4869161"/>
            <a:ext cx="3045065" cy="1669752"/>
          </a:xfrm>
          <a:prstGeom prst="rect">
            <a:avLst/>
          </a:prstGeom>
        </p:spPr>
      </p:pic>
      <p:pic>
        <p:nvPicPr>
          <p:cNvPr id="13" name="Imagen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26" y="4869160"/>
            <a:ext cx="3575858" cy="1652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12" y="-24"/>
            <a:ext cx="9323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-179512" y="1136938"/>
            <a:ext cx="9323512" cy="76944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200" b="1" dirty="0">
                <a:latin typeface="Arial Narrow" panose="020B0606020202030204" pitchFamily="34" charset="0"/>
              </a:rPr>
              <a:t>Gestión </a:t>
            </a:r>
            <a:r>
              <a:rPr lang="es-CO" sz="2200" b="1" dirty="0" smtClean="0">
                <a:latin typeface="Arial Narrow" panose="020B0606020202030204" pitchFamily="34" charset="0"/>
              </a:rPr>
              <a:t>marino-costera: Apoyo de entidades del Estado a nivel regional y local en cumplimiento de su misión institucional, y de </a:t>
            </a:r>
            <a:r>
              <a:rPr lang="es-CO" sz="2200" b="1" dirty="0" err="1" smtClean="0">
                <a:latin typeface="Arial Narrow" panose="020B0606020202030204" pitchFamily="34" charset="0"/>
              </a:rPr>
              <a:t>ONG’s</a:t>
            </a:r>
            <a:endParaRPr lang="es-CO" sz="2200" dirty="0"/>
          </a:p>
        </p:txBody>
      </p:sp>
      <p:pic>
        <p:nvPicPr>
          <p:cNvPr id="14341" name="Picture 6" descr="Imagen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214554"/>
            <a:ext cx="2181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Resultado de imagen para escudo guardacostas colomb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2143116"/>
            <a:ext cx="15335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 descr="Resultado de imagen para universidad del magdalen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1375" y="2214554"/>
            <a:ext cx="19526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8" descr="Resultado de imagen para sirap carib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4214818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" descr="Resultado de imagen para asociacion calidri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290" y="5572140"/>
            <a:ext cx="36195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Resultado de imagen para invema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214818"/>
            <a:ext cx="35718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 descr="Resultado de imagen para ejército colombia, 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214554"/>
            <a:ext cx="1643735" cy="1662101"/>
          </a:xfrm>
          <a:prstGeom prst="rect">
            <a:avLst/>
          </a:prstGeom>
          <a:noFill/>
        </p:spPr>
      </p:pic>
      <p:pic>
        <p:nvPicPr>
          <p:cNvPr id="14351" name="Picture 15" descr="Imagen relacionad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29256" y="2143116"/>
            <a:ext cx="1704968" cy="1891074"/>
          </a:xfrm>
          <a:prstGeom prst="rect">
            <a:avLst/>
          </a:prstGeom>
          <a:noFill/>
        </p:spPr>
      </p:pic>
      <p:sp>
        <p:nvSpPr>
          <p:cNvPr id="14353" name="AutoShape 17" descr="Resultado de imagen para ideam colombia , logo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4355" name="AutoShape 19" descr="Resultado de imagen para ideam colombia , logo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4357" name="AutoShape 21" descr="Resultado de imagen para ideam colombia , logo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4359" name="Picture 23" descr="Sistema de Información Ambiental de Colombi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43372" y="4214818"/>
            <a:ext cx="2771770" cy="1317728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5072066" y="5934670"/>
            <a:ext cx="3500462" cy="92333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Prevención, Vigilancia y Control</a:t>
            </a:r>
          </a:p>
          <a:p>
            <a:pPr algn="ctr"/>
            <a:r>
              <a:rPr lang="es-CO" b="1" dirty="0" smtClean="0"/>
              <a:t>Monitoreo</a:t>
            </a:r>
          </a:p>
          <a:p>
            <a:pPr algn="ctr"/>
            <a:r>
              <a:rPr lang="es-CO" b="1" dirty="0" smtClean="0"/>
              <a:t>Restauración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6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2 Marcador de contenido"/>
          <p:cNvSpPr txBox="1">
            <a:spLocks/>
          </p:cNvSpPr>
          <p:nvPr/>
        </p:nvSpPr>
        <p:spPr bwMode="auto">
          <a:xfrm>
            <a:off x="179388" y="1979613"/>
            <a:ext cx="8713787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spcBef>
                <a:spcPct val="20000"/>
              </a:spcBef>
              <a:buFont typeface="Arial" charset="0"/>
              <a:buChar char="•"/>
            </a:pPr>
            <a:endParaRPr lang="es-CO" altLang="es-ES" sz="2200" i="1"/>
          </a:p>
        </p:txBody>
      </p:sp>
      <p:sp>
        <p:nvSpPr>
          <p:cNvPr id="8" name="7 CuadroTexto"/>
          <p:cNvSpPr txBox="1"/>
          <p:nvPr/>
        </p:nvSpPr>
        <p:spPr>
          <a:xfrm>
            <a:off x="0" y="1169988"/>
            <a:ext cx="9144000" cy="83026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>
                <a:latin typeface="Arial Narrow" panose="020B0606020202030204" pitchFamily="34" charset="0"/>
              </a:rPr>
              <a:t>Importancia y </a:t>
            </a:r>
            <a:r>
              <a:rPr lang="es-CO" sz="2400" b="1" dirty="0" smtClean="0">
                <a:latin typeface="Arial Narrow" panose="020B0606020202030204" pitchFamily="34" charset="0"/>
              </a:rPr>
              <a:t>desafíos </a:t>
            </a:r>
            <a:r>
              <a:rPr lang="es-CO" sz="2400" b="1" dirty="0">
                <a:latin typeface="Arial Narrow" panose="020B0606020202030204" pitchFamily="34" charset="0"/>
              </a:rPr>
              <a:t>de la conservación de la diversidad </a:t>
            </a:r>
          </a:p>
          <a:p>
            <a:pPr marL="514350" indent="-5143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Prevención </a:t>
            </a:r>
            <a:r>
              <a:rPr lang="es-CO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con educación</a:t>
            </a:r>
            <a:r>
              <a:rPr lang="es-CO" sz="2400" b="1" dirty="0">
                <a:latin typeface="Arial Narrow" panose="020B0606020202030204" pitchFamily="34" charset="0"/>
              </a:rPr>
              <a:t>: proceso </a:t>
            </a:r>
            <a:r>
              <a:rPr lang="es-CO" sz="2400" b="1" dirty="0" smtClean="0">
                <a:latin typeface="Arial Narrow" panose="020B0606020202030204" pitchFamily="34" charset="0"/>
              </a:rPr>
              <a:t>de largo </a:t>
            </a:r>
            <a:r>
              <a:rPr lang="es-CO" sz="2400" b="1" dirty="0">
                <a:latin typeface="Arial Narrow" panose="020B0606020202030204" pitchFamily="34" charset="0"/>
              </a:rPr>
              <a:t>plazo</a:t>
            </a:r>
            <a:endParaRPr lang="es-CO" sz="2400" dirty="0"/>
          </a:p>
        </p:txBody>
      </p:sp>
      <p:pic>
        <p:nvPicPr>
          <p:cNvPr id="17413" name="Picture 2" descr="Resultado de imagen para praes proced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2071688"/>
            <a:ext cx="5214938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P52103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2143125"/>
            <a:ext cx="25003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 descr="P522056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176" y="4143375"/>
            <a:ext cx="2500312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285750" y="6143625"/>
            <a:ext cx="8643938" cy="646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b="1" dirty="0"/>
              <a:t>Ejemplo: proceso de conservación de tortugas marinas para la reducción de cacería en el PNN </a:t>
            </a:r>
            <a:r>
              <a:rPr lang="es-CO" b="1" dirty="0" smtClean="0"/>
              <a:t>CRSB</a:t>
            </a:r>
            <a:r>
              <a:rPr lang="es-CO" b="1" dirty="0"/>
              <a:t>, incluye educación ambiental a niños con apoyo del CEINER.</a:t>
            </a:r>
          </a:p>
        </p:txBody>
      </p:sp>
      <p:sp>
        <p:nvSpPr>
          <p:cNvPr id="17417" name="1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C8CBD3-E243-4434-AC36-F47F976579BE}" type="slidenum">
              <a:rPr lang="es-ES" altLang="es-ES" smtClean="0"/>
              <a:pPr/>
              <a:t>9</a:t>
            </a:fld>
            <a:endParaRPr lang="es-ES" alt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6546</TotalTime>
  <Words>2356</Words>
  <Application>Microsoft Office PowerPoint</Application>
  <PresentationFormat>Presentación en pantalla (4:3)</PresentationFormat>
  <Paragraphs>307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MS PGothic</vt:lpstr>
      <vt:lpstr>Arial</vt:lpstr>
      <vt:lpstr>Arial Narrow</vt:lpstr>
      <vt:lpstr>Calibri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chernandez</dc:creator>
  <cp:lastModifiedBy>DTCA</cp:lastModifiedBy>
  <cp:revision>575</cp:revision>
  <cp:lastPrinted>2017-06-08T15:08:08Z</cp:lastPrinted>
  <dcterms:created xsi:type="dcterms:W3CDTF">2012-10-09T14:35:11Z</dcterms:created>
  <dcterms:modified xsi:type="dcterms:W3CDTF">2017-09-04T22:32:47Z</dcterms:modified>
</cp:coreProperties>
</file>